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640" r:id="rId2"/>
    <p:sldId id="256" r:id="rId3"/>
    <p:sldId id="641" r:id="rId4"/>
    <p:sldId id="642" r:id="rId5"/>
    <p:sldId id="643" r:id="rId6"/>
    <p:sldId id="650" r:id="rId7"/>
    <p:sldId id="649" r:id="rId8"/>
    <p:sldId id="652" r:id="rId9"/>
    <p:sldId id="653" r:id="rId10"/>
    <p:sldId id="654" r:id="rId11"/>
    <p:sldId id="655" r:id="rId12"/>
    <p:sldId id="656" r:id="rId13"/>
    <p:sldId id="657" r:id="rId14"/>
    <p:sldId id="658" r:id="rId15"/>
    <p:sldId id="659" r:id="rId16"/>
    <p:sldId id="660" r:id="rId17"/>
    <p:sldId id="661" r:id="rId18"/>
    <p:sldId id="662" r:id="rId19"/>
    <p:sldId id="663" r:id="rId20"/>
    <p:sldId id="664" r:id="rId21"/>
    <p:sldId id="64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01" autoAdjust="0"/>
    <p:restoredTop sz="94660"/>
  </p:normalViewPr>
  <p:slideViewPr>
    <p:cSldViewPr snapToGrid="0">
      <p:cViewPr varScale="1">
        <p:scale>
          <a:sx n="99" d="100"/>
          <a:sy n="99" d="100"/>
        </p:scale>
        <p:origin x="8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B3A855-728A-49EE-9197-92F995030E96}"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D8ED4-8A90-488C-82BD-D8C7B3C4D42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944EA18-AF66-45B4-87A6-8DE3B03E285E}" type="datetime1">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1B9D95-6798-4D6F-A6D2-CEF22755ADE3}" type="datetime1">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1BF66A-48A8-41F4-B1B2-D9745295ED56}" type="datetime1">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b="18667"/>
          <a:stretch>
            <a:fillRect/>
          </a:stretch>
        </p:blipFill>
        <p:spPr>
          <a:xfrm>
            <a:off x="0" y="1"/>
            <a:ext cx="12201373" cy="5594695"/>
          </a:xfrm>
          <a:prstGeom prst="rect">
            <a:avLst/>
          </a:prstGeom>
        </p:spPr>
      </p:pic>
      <p:sp>
        <p:nvSpPr>
          <p:cNvPr id="7" name="L 形 6"/>
          <p:cNvSpPr/>
          <p:nvPr userDrawn="1"/>
        </p:nvSpPr>
        <p:spPr>
          <a:xfrm rot="5400000">
            <a:off x="7850738" y="2130702"/>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p:cNvSpPr>
            <a:spLocks noGrp="1"/>
          </p:cNvSpPr>
          <p:nvPr>
            <p:ph type="ctrTitle" hasCustomPrompt="1"/>
          </p:nvPr>
        </p:nvSpPr>
        <p:spPr>
          <a:xfrm>
            <a:off x="898646" y="907093"/>
            <a:ext cx="6557247" cy="690255"/>
          </a:xfrm>
          <a:prstGeom prst="rect">
            <a:avLst/>
          </a:prstGeom>
          <a:ln>
            <a:noFill/>
            <a:prstDash val="dash"/>
          </a:ln>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6" name="Text Placeholder 5"/>
          <p:cNvSpPr>
            <a:spLocks noGrp="1"/>
          </p:cNvSpPr>
          <p:nvPr>
            <p:ph type="body" sz="quarter" idx="10" hasCustomPrompt="1"/>
          </p:nvPr>
        </p:nvSpPr>
        <p:spPr>
          <a:xfrm>
            <a:off x="928897" y="1949372"/>
            <a:ext cx="6533290"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p:cNvSpPr>
            <a:spLocks noGrp="1"/>
          </p:cNvSpPr>
          <p:nvPr>
            <p:ph type="body" sz="quarter" idx="11"/>
          </p:nvPr>
        </p:nvSpPr>
        <p:spPr>
          <a:xfrm>
            <a:off x="913231" y="6227191"/>
            <a:ext cx="1616538"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91B5C1-C69B-4138-AA14-147189CA95F2}" type="datetime1">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D2EEAB-DB6A-48FB-85B9-E96EEE08E997}" type="datetime1">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67FD74-9E26-425B-90F0-D2C4C97CFFBA}" type="datetime1">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7594FE-4D91-41B5-BC95-3D5FDCD6CCE9}" type="datetime1">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7F458B-8CFD-40C3-92BE-A2109ADE2942}" type="datetime1">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50D8DF-F432-4E2F-9F93-FFE81CA6BC70}" type="datetime1">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4ADA72-E977-42D7-B10B-7EB3A7A120AD}" type="datetime1">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5E6688-F459-4DBA-8FBD-55F4C2ACF6E1}" type="datetime1">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83ABD-0AEF-4763-A163-2BB5CCD3D55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5498CF-F779-4A5C-98C0-C2FDAA1B3C5C}" type="datetime1">
              <a:rPr lang="en-US" smtClean="0"/>
              <a:t>11/5/2024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83ABD-0AEF-4763-A163-2BB5CCD3D55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31589" y="667445"/>
            <a:ext cx="8249597" cy="689985"/>
          </a:xfrm>
        </p:spPr>
        <p:txBody>
          <a:bodyPr>
            <a:normAutofit fontScale="90000"/>
          </a:bodyPr>
          <a:lstStyle/>
          <a:p>
            <a:r>
              <a:rPr lang="en-US" sz="3200" b="1" dirty="0">
                <a:latin typeface="Huawei Sans" panose="020C0503030203020204" pitchFamily="34" charset="0"/>
                <a:cs typeface="Huawei Sans" panose="020C0503030203020204" pitchFamily="34" charset="0"/>
              </a:rPr>
              <a:t>Design Optimization of CPU Heatsinks for Enhanced Thermal Management</a:t>
            </a:r>
            <a:br>
              <a:rPr lang="en-US" altLang="zh-CN" dirty="0">
                <a:latin typeface="+mn-lt"/>
              </a:rPr>
            </a:br>
            <a:br>
              <a:rPr lang="en-US" altLang="zh-CN" dirty="0">
                <a:latin typeface="+mn-lt"/>
              </a:rPr>
            </a:br>
            <a:endParaRPr lang="zh-CN" altLang="en-US" sz="13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9" name="Google Shape;239;p19"/>
          <p:cNvSpPr txBox="1"/>
          <p:nvPr/>
        </p:nvSpPr>
        <p:spPr>
          <a:xfrm>
            <a:off x="831589" y="1598062"/>
            <a:ext cx="8791575" cy="1655762"/>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chemeClr val="dk2"/>
              </a:buClr>
              <a:buSzPts val="2500"/>
              <a:buFont typeface="Arial" panose="020B0604020202020204" pitchFamily="34" charset="0"/>
              <a:buNone/>
            </a:pPr>
            <a:r>
              <a:rPr lang="en-US" sz="2000" dirty="0"/>
              <a:t>Team name</a:t>
            </a:r>
            <a:endParaRPr lang="uk-UA"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0237D-63EB-029F-49D1-49D26ED3E93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308B0D8-EC75-7378-F703-F5CC4BAF8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22ED9C03-A067-B682-693A-ADFC3971A5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6" name="Rectangle 5">
            <a:extLst>
              <a:ext uri="{FF2B5EF4-FFF2-40B4-BE49-F238E27FC236}">
                <a16:creationId xmlns:a16="http://schemas.microsoft.com/office/drawing/2014/main" id="{15AD4E92-57C3-4B78-3016-99F943AD8682}"/>
              </a:ext>
            </a:extLst>
          </p:cNvPr>
          <p:cNvSpPr/>
          <p:nvPr/>
        </p:nvSpPr>
        <p:spPr>
          <a:xfrm>
            <a:off x="0" y="540930"/>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BAC519F8-4A63-D819-C5C9-E998E52F7F31}"/>
              </a:ext>
            </a:extLst>
          </p:cNvPr>
          <p:cNvSpPr txBox="1"/>
          <p:nvPr/>
        </p:nvSpPr>
        <p:spPr>
          <a:xfrm>
            <a:off x="609600" y="279320"/>
            <a:ext cx="6499023" cy="523220"/>
          </a:xfrm>
          <a:prstGeom prst="rect">
            <a:avLst/>
          </a:prstGeom>
          <a:noFill/>
        </p:spPr>
        <p:txBody>
          <a:bodyPr wrap="none" rtlCol="0">
            <a:spAutoFit/>
          </a:bodyPr>
          <a:lstStyle/>
          <a:p>
            <a:r>
              <a:rPr lang="en-US" sz="2800" b="1" dirty="0">
                <a:latin typeface="Times New Roman" panose="02020603050405020304" charset="0"/>
                <a:cs typeface="Times New Roman" panose="02020603050405020304" charset="0"/>
              </a:rPr>
              <a:t>Task 2 - Enhanced Heatsink with Airflow</a:t>
            </a:r>
          </a:p>
        </p:txBody>
      </p:sp>
      <p:sp>
        <p:nvSpPr>
          <p:cNvPr id="9" name="Slide Number Placeholder 8">
            <a:extLst>
              <a:ext uri="{FF2B5EF4-FFF2-40B4-BE49-F238E27FC236}">
                <a16:creationId xmlns:a16="http://schemas.microsoft.com/office/drawing/2014/main" id="{B6BA126D-1C64-AA93-CB77-E8B1AFE4D66D}"/>
              </a:ext>
            </a:extLst>
          </p:cNvPr>
          <p:cNvSpPr>
            <a:spLocks noGrp="1"/>
          </p:cNvSpPr>
          <p:nvPr>
            <p:ph type="sldNum" sz="quarter" idx="12"/>
          </p:nvPr>
        </p:nvSpPr>
        <p:spPr/>
        <p:txBody>
          <a:bodyPr/>
          <a:lstStyle/>
          <a:p>
            <a:fld id="{6C783ABD-0AEF-4763-A163-2BB5CCD3D559}" type="slidenum">
              <a:rPr lang="en-US" smtClean="0"/>
              <a:t>10</a:t>
            </a:fld>
            <a:endParaRPr lang="en-US"/>
          </a:p>
        </p:txBody>
      </p:sp>
      <p:grpSp>
        <p:nvGrpSpPr>
          <p:cNvPr id="12" name="Групувати 11">
            <a:extLst>
              <a:ext uri="{FF2B5EF4-FFF2-40B4-BE49-F238E27FC236}">
                <a16:creationId xmlns:a16="http://schemas.microsoft.com/office/drawing/2014/main" id="{89C984C8-DA85-D10B-4B8A-B15776008A36}"/>
              </a:ext>
            </a:extLst>
          </p:cNvPr>
          <p:cNvGrpSpPr/>
          <p:nvPr/>
        </p:nvGrpSpPr>
        <p:grpSpPr>
          <a:xfrm>
            <a:off x="0" y="2693680"/>
            <a:ext cx="1014433" cy="133343"/>
            <a:chOff x="519499" y="2809405"/>
            <a:chExt cx="1014433" cy="133343"/>
          </a:xfrm>
        </p:grpSpPr>
        <p:sp>
          <p:nvSpPr>
            <p:cNvPr id="13" name="Лінія">
              <a:extLst>
                <a:ext uri="{FF2B5EF4-FFF2-40B4-BE49-F238E27FC236}">
                  <a16:creationId xmlns:a16="http://schemas.microsoft.com/office/drawing/2014/main" id="{CFEC2AA0-2FE7-EB2B-7FFF-64088B4BC845}"/>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4" name="Коло">
              <a:extLst>
                <a:ext uri="{FF2B5EF4-FFF2-40B4-BE49-F238E27FC236}">
                  <a16:creationId xmlns:a16="http://schemas.microsoft.com/office/drawing/2014/main" id="{0F0517CB-244F-2B14-06B7-C91F435963A4}"/>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18" name="Групувати 17">
            <a:extLst>
              <a:ext uri="{FF2B5EF4-FFF2-40B4-BE49-F238E27FC236}">
                <a16:creationId xmlns:a16="http://schemas.microsoft.com/office/drawing/2014/main" id="{B388EEDF-F90F-B3F7-A335-A5EEFF44F6D0}"/>
              </a:ext>
            </a:extLst>
          </p:cNvPr>
          <p:cNvGrpSpPr/>
          <p:nvPr/>
        </p:nvGrpSpPr>
        <p:grpSpPr>
          <a:xfrm>
            <a:off x="5658" y="3014618"/>
            <a:ext cx="1014433" cy="133343"/>
            <a:chOff x="519499" y="2809405"/>
            <a:chExt cx="1014433" cy="133343"/>
          </a:xfrm>
        </p:grpSpPr>
        <p:sp>
          <p:nvSpPr>
            <p:cNvPr id="19" name="Лінія">
              <a:extLst>
                <a:ext uri="{FF2B5EF4-FFF2-40B4-BE49-F238E27FC236}">
                  <a16:creationId xmlns:a16="http://schemas.microsoft.com/office/drawing/2014/main" id="{0C4C1006-24B2-07A9-07BB-81787B481E31}"/>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0" name="Коло">
              <a:extLst>
                <a:ext uri="{FF2B5EF4-FFF2-40B4-BE49-F238E27FC236}">
                  <a16:creationId xmlns:a16="http://schemas.microsoft.com/office/drawing/2014/main" id="{2168E202-53E5-5173-77B5-0B471A33DFBC}"/>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21" name="Групувати 20">
            <a:extLst>
              <a:ext uri="{FF2B5EF4-FFF2-40B4-BE49-F238E27FC236}">
                <a16:creationId xmlns:a16="http://schemas.microsoft.com/office/drawing/2014/main" id="{1EBA67A8-4473-1745-29E0-57390B7B17F2}"/>
              </a:ext>
            </a:extLst>
          </p:cNvPr>
          <p:cNvGrpSpPr/>
          <p:nvPr/>
        </p:nvGrpSpPr>
        <p:grpSpPr>
          <a:xfrm>
            <a:off x="0" y="4548097"/>
            <a:ext cx="1014433" cy="133343"/>
            <a:chOff x="519499" y="2809405"/>
            <a:chExt cx="1014433" cy="133343"/>
          </a:xfrm>
        </p:grpSpPr>
        <p:sp>
          <p:nvSpPr>
            <p:cNvPr id="22" name="Лінія">
              <a:extLst>
                <a:ext uri="{FF2B5EF4-FFF2-40B4-BE49-F238E27FC236}">
                  <a16:creationId xmlns:a16="http://schemas.microsoft.com/office/drawing/2014/main" id="{B4DC44CF-F4BE-CB85-05D1-983FAAECCAC2}"/>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3" name="Коло">
              <a:extLst>
                <a:ext uri="{FF2B5EF4-FFF2-40B4-BE49-F238E27FC236}">
                  <a16:creationId xmlns:a16="http://schemas.microsoft.com/office/drawing/2014/main" id="{0654D5E5-F528-A530-2781-90C7D6354806}"/>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24" name="Групувати 23">
            <a:extLst>
              <a:ext uri="{FF2B5EF4-FFF2-40B4-BE49-F238E27FC236}">
                <a16:creationId xmlns:a16="http://schemas.microsoft.com/office/drawing/2014/main" id="{4CF70539-9169-1409-FF90-76C7D6A49925}"/>
              </a:ext>
            </a:extLst>
          </p:cNvPr>
          <p:cNvGrpSpPr/>
          <p:nvPr/>
        </p:nvGrpSpPr>
        <p:grpSpPr>
          <a:xfrm>
            <a:off x="0" y="4971819"/>
            <a:ext cx="1014433" cy="133343"/>
            <a:chOff x="519499" y="2809405"/>
            <a:chExt cx="1014433" cy="133343"/>
          </a:xfrm>
        </p:grpSpPr>
        <p:sp>
          <p:nvSpPr>
            <p:cNvPr id="25" name="Лінія">
              <a:extLst>
                <a:ext uri="{FF2B5EF4-FFF2-40B4-BE49-F238E27FC236}">
                  <a16:creationId xmlns:a16="http://schemas.microsoft.com/office/drawing/2014/main" id="{404BCF50-E83F-BDD5-DD7F-90AAD1E0F298}"/>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6" name="Коло">
              <a:extLst>
                <a:ext uri="{FF2B5EF4-FFF2-40B4-BE49-F238E27FC236}">
                  <a16:creationId xmlns:a16="http://schemas.microsoft.com/office/drawing/2014/main" id="{ADD3E9F8-33DB-3AE3-5536-4ACE730D8DA8}"/>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sp>
        <p:nvSpPr>
          <p:cNvPr id="8" name="Subtitle 4">
            <a:extLst>
              <a:ext uri="{FF2B5EF4-FFF2-40B4-BE49-F238E27FC236}">
                <a16:creationId xmlns:a16="http://schemas.microsoft.com/office/drawing/2014/main" id="{6596EC0F-2E3C-5BA0-0F06-D7977878A67E}"/>
              </a:ext>
            </a:extLst>
          </p:cNvPr>
          <p:cNvSpPr>
            <a:spLocks noGrp="1"/>
          </p:cNvSpPr>
          <p:nvPr>
            <p:ph type="subTitle" idx="1"/>
          </p:nvPr>
        </p:nvSpPr>
        <p:spPr>
          <a:xfrm>
            <a:off x="1181070" y="1368468"/>
            <a:ext cx="10172729" cy="4116705"/>
          </a:xfrm>
        </p:spPr>
        <p:txBody>
          <a:bodyPr>
            <a:normAutofit fontScale="70000" lnSpcReduction="20000"/>
          </a:bodyPr>
          <a:lstStyle/>
          <a:p>
            <a:pPr algn="l">
              <a:lnSpc>
                <a:spcPct val="120000"/>
              </a:lnSpc>
            </a:pPr>
            <a:r>
              <a:rPr lang="en-US" b="1" i="1" dirty="0">
                <a:latin typeface="Times New Roman" panose="02020603050405020304" charset="0"/>
                <a:cs typeface="Times New Roman" panose="02020603050405020304" charset="0"/>
              </a:rPr>
              <a:t>Objective:</a:t>
            </a:r>
            <a:r>
              <a:rPr lang="en-US" dirty="0">
                <a:latin typeface="Times New Roman" panose="02020603050405020304" charset="0"/>
                <a:cs typeface="Times New Roman" panose="02020603050405020304" charset="0"/>
              </a:rPr>
              <a:t> To adapt the original design for a higher CPU TDP (150 W) by incorporating forced airflow.</a:t>
            </a:r>
          </a:p>
          <a:p>
            <a:pPr algn="just">
              <a:lnSpc>
                <a:spcPct val="120000"/>
              </a:lnSpc>
            </a:pPr>
            <a:r>
              <a:rPr lang="en-US" dirty="0">
                <a:latin typeface="Times New Roman" panose="02020603050405020304" charset="0"/>
                <a:cs typeface="Times New Roman" panose="02020603050405020304" charset="0"/>
              </a:rPr>
              <a:t>To calculate 19.613 Pa from a pressure of 2 mm water column, we use the following approach:</a:t>
            </a:r>
          </a:p>
          <a:p>
            <a:pPr algn="just">
              <a:lnSpc>
                <a:spcPct val="120000"/>
              </a:lnSpc>
            </a:pPr>
            <a:endParaRPr lang="en-US" dirty="0">
              <a:latin typeface="Times New Roman" panose="02020603050405020304" charset="0"/>
              <a:cs typeface="Times New Roman" panose="02020603050405020304" charset="0"/>
            </a:endParaRPr>
          </a:p>
          <a:p>
            <a:pPr algn="l">
              <a:lnSpc>
                <a:spcPct val="120000"/>
              </a:lnSpc>
            </a:pPr>
            <a:r>
              <a:rPr lang="en-US" b="1" i="1" dirty="0">
                <a:latin typeface="Times New Roman" panose="02020603050405020304" charset="0"/>
                <a:cs typeface="Times New Roman" panose="02020603050405020304" charset="0"/>
              </a:rPr>
              <a:t>Water Column Pressure Value:</a:t>
            </a:r>
            <a:r>
              <a:rPr lang="en-US" dirty="0">
                <a:latin typeface="Times New Roman" panose="02020603050405020304" charset="0"/>
                <a:cs typeface="Times New Roman" panose="02020603050405020304" charset="0"/>
              </a:rPr>
              <a:t> One millimeter of water column contains approximately 9.80665 Pascals.</a:t>
            </a:r>
          </a:p>
          <a:p>
            <a:pPr algn="l">
              <a:lnSpc>
                <a:spcPct val="120000"/>
              </a:lnSpc>
            </a:pPr>
            <a:r>
              <a:rPr lang="en-US" b="1" i="1" dirty="0">
                <a:latin typeface="Times New Roman" panose="02020603050405020304" charset="0"/>
                <a:cs typeface="Times New Roman" panose="02020603050405020304" charset="0"/>
              </a:rPr>
              <a:t>Calculation:</a:t>
            </a:r>
            <a:r>
              <a:rPr lang="en-US" i="1"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rPr>
              <a:t>To get the equivalent value in Pascals for 2mm of water column, we multiply 9.80665 Pa by 2.</a:t>
            </a:r>
          </a:p>
          <a:p>
            <a:pPr algn="l">
              <a:lnSpc>
                <a:spcPct val="120000"/>
              </a:lnSpc>
            </a:pPr>
            <a:r>
              <a:rPr lang="en-US" dirty="0">
                <a:latin typeface="Times New Roman" panose="02020603050405020304" charset="0"/>
                <a:cs typeface="Times New Roman" panose="02020603050405020304" charset="0"/>
              </a:rPr>
              <a:t>2mmHg ×9.80665Pa/mmHg =19.6133Pa.</a:t>
            </a:r>
          </a:p>
          <a:p>
            <a:pPr algn="l">
              <a:lnSpc>
                <a:spcPct val="120000"/>
              </a:lnSpc>
            </a:pPr>
            <a:r>
              <a:rPr lang="en-US" dirty="0">
                <a:latin typeface="Times New Roman" panose="02020603050405020304" charset="0"/>
                <a:cs typeface="Times New Roman" panose="02020603050405020304" charset="0"/>
              </a:rPr>
              <a:t>Answer: We round to two decimal places and get 19.61 Pa.</a:t>
            </a:r>
          </a:p>
          <a:p>
            <a:pPr algn="l">
              <a:lnSpc>
                <a:spcPct val="120000"/>
              </a:lnSpc>
            </a:pPr>
            <a:endParaRPr lang="en-US" dirty="0">
              <a:latin typeface="Times New Roman" panose="02020603050405020304" charset="0"/>
              <a:cs typeface="Times New Roman" panose="02020603050405020304" charset="0"/>
            </a:endParaRPr>
          </a:p>
          <a:p>
            <a:pPr algn="l">
              <a:lnSpc>
                <a:spcPct val="120000"/>
              </a:lnSpc>
            </a:pPr>
            <a:r>
              <a:rPr lang="en-US" b="1" i="1" dirty="0">
                <a:latin typeface="Times New Roman" panose="02020603050405020304" charset="0"/>
                <a:cs typeface="Times New Roman" panose="02020603050405020304" charset="0"/>
              </a:rPr>
              <a:t>Airflow Speed:</a:t>
            </a:r>
            <a:r>
              <a:rPr lang="en-US" b="1"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rPr>
              <a:t>Set to 2 m/s at the inlet, 25°C ambient temperature.</a:t>
            </a:r>
          </a:p>
          <a:p>
            <a:pPr algn="l">
              <a:lnSpc>
                <a:spcPct val="120000"/>
              </a:lnSpc>
            </a:pPr>
            <a:r>
              <a:rPr lang="en-US" b="1" i="1" dirty="0">
                <a:latin typeface="Times New Roman" panose="02020603050405020304" charset="0"/>
                <a:cs typeface="Times New Roman" panose="02020603050405020304" charset="0"/>
              </a:rPr>
              <a:t>Static Pressure: </a:t>
            </a:r>
            <a:r>
              <a:rPr lang="en-US" dirty="0">
                <a:latin typeface="Times New Roman" panose="02020603050405020304" charset="0"/>
                <a:cs typeface="Times New Roman" panose="02020603050405020304" charset="0"/>
              </a:rPr>
              <a:t>Applied at 19.613 Pa to simulate active cooling.</a:t>
            </a:r>
          </a:p>
        </p:txBody>
      </p:sp>
    </p:spTree>
    <p:extLst>
      <p:ext uri="{BB962C8B-B14F-4D97-AF65-F5344CB8AC3E}">
        <p14:creationId xmlns:p14="http://schemas.microsoft.com/office/powerpoint/2010/main" val="260425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CE7C7-7ED0-8C5C-3160-8FB08832C97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B6C49B0-007F-AF68-A44E-0CF8E8F2F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49EE25BF-EDA0-FD8D-12AB-7ECD53D718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a:extLst>
              <a:ext uri="{FF2B5EF4-FFF2-40B4-BE49-F238E27FC236}">
                <a16:creationId xmlns:a16="http://schemas.microsoft.com/office/drawing/2014/main" id="{08AB9DAA-7F8F-798F-A04E-09087D42FBC8}"/>
              </a:ext>
            </a:extLst>
          </p:cNvPr>
          <p:cNvSpPr>
            <a:spLocks noGrp="1"/>
          </p:cNvSpPr>
          <p:nvPr>
            <p:ph type="sldNum" sz="quarter" idx="12"/>
          </p:nvPr>
        </p:nvSpPr>
        <p:spPr/>
        <p:txBody>
          <a:bodyPr/>
          <a:lstStyle/>
          <a:p>
            <a:fld id="{6C783ABD-0AEF-4763-A163-2BB5CCD3D559}" type="slidenum">
              <a:rPr lang="en-US" smtClean="0"/>
              <a:t>11</a:t>
            </a:fld>
            <a:endParaRPr lang="en-US"/>
          </a:p>
        </p:txBody>
      </p:sp>
      <p:sp>
        <p:nvSpPr>
          <p:cNvPr id="3" name="Rectangle 5">
            <a:extLst>
              <a:ext uri="{FF2B5EF4-FFF2-40B4-BE49-F238E27FC236}">
                <a16:creationId xmlns:a16="http://schemas.microsoft.com/office/drawing/2014/main" id="{3A45E1ED-27DE-1E31-A1DE-FDE71F2396D7}"/>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itle 74">
            <a:extLst>
              <a:ext uri="{FF2B5EF4-FFF2-40B4-BE49-F238E27FC236}">
                <a16:creationId xmlns:a16="http://schemas.microsoft.com/office/drawing/2014/main" id="{2B4F856E-2A21-EF9D-5203-DFB8FBEE94D4}"/>
              </a:ext>
            </a:extLst>
          </p:cNvPr>
          <p:cNvSpPr txBox="1"/>
          <p:nvPr/>
        </p:nvSpPr>
        <p:spPr>
          <a:xfrm>
            <a:off x="750290" y="534243"/>
            <a:ext cx="4277187" cy="23177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algn="just">
              <a:spcAft>
                <a:spcPct val="60000"/>
              </a:spcAft>
            </a:pPr>
            <a:r>
              <a:rPr lang="en-US" sz="2800" b="1" dirty="0">
                <a:solidFill>
                  <a:schemeClr val="tx1"/>
                </a:solidFill>
                <a:latin typeface="Times New Roman" panose="02020603050405020304" charset="0"/>
                <a:cs typeface="Times New Roman" panose="02020603050405020304" charset="0"/>
                <a:sym typeface="+mn-ea"/>
              </a:rPr>
              <a:t>Task 2</a:t>
            </a:r>
            <a:r>
              <a:rPr lang="ru-RU" sz="2800" b="1" dirty="0">
                <a:solidFill>
                  <a:schemeClr val="tx1"/>
                </a:solidFill>
                <a:latin typeface="Times New Roman" panose="02020603050405020304" charset="0"/>
                <a:cs typeface="Times New Roman" panose="02020603050405020304" charset="0"/>
                <a:sym typeface="+mn-ea"/>
              </a:rPr>
              <a:t>.</a:t>
            </a:r>
            <a:r>
              <a:rPr lang="en-US" sz="2800" b="1" dirty="0">
                <a:solidFill>
                  <a:schemeClr val="tx1"/>
                </a:solidFill>
                <a:latin typeface="Times New Roman" panose="02020603050405020304" charset="0"/>
                <a:cs typeface="Times New Roman" panose="02020603050405020304" charset="0"/>
                <a:sym typeface="+mn-ea"/>
              </a:rPr>
              <a:t> </a:t>
            </a:r>
            <a:r>
              <a:rPr sz="2800" b="1" dirty="0">
                <a:solidFill>
                  <a:schemeClr val="tx1"/>
                </a:solidFill>
                <a:latin typeface="Times New Roman" panose="02020603050405020304" charset="0"/>
                <a:cs typeface="Times New Roman" panose="02020603050405020304" charset="0"/>
                <a:sym typeface="+mn-ea"/>
              </a:rPr>
              <a:t>Results</a:t>
            </a:r>
            <a:endParaRPr lang="en-US" altLang="zh-CN" sz="2800" b="1" kern="0" dirty="0">
              <a:solidFill>
                <a:schemeClr val="tx1"/>
              </a:solidFill>
              <a:latin typeface="Times New Roman" panose="02020603050405020304" charset="0"/>
              <a:ea typeface="Microsoft YaHei" panose="020B0503020204020204" pitchFamily="34" charset="-122"/>
              <a:cs typeface="Times New Roman" panose="02020603050405020304" charset="0"/>
              <a:sym typeface="+mn-ea"/>
            </a:endParaRPr>
          </a:p>
        </p:txBody>
      </p:sp>
      <p:pic>
        <p:nvPicPr>
          <p:cNvPr id="9" name="Picture 11" descr="1">
            <a:extLst>
              <a:ext uri="{FF2B5EF4-FFF2-40B4-BE49-F238E27FC236}">
                <a16:creationId xmlns:a16="http://schemas.microsoft.com/office/drawing/2014/main" id="{876261EE-BD8C-9BB5-4A34-7E5526D6E724}"/>
              </a:ext>
            </a:extLst>
          </p:cNvPr>
          <p:cNvPicPr>
            <a:picLocks noChangeAspect="1"/>
          </p:cNvPicPr>
          <p:nvPr/>
        </p:nvPicPr>
        <p:blipFill>
          <a:blip r:embed="rId4"/>
          <a:stretch>
            <a:fillRect/>
          </a:stretch>
        </p:blipFill>
        <p:spPr>
          <a:xfrm>
            <a:off x="139065" y="1500398"/>
            <a:ext cx="5676519" cy="2841731"/>
          </a:xfrm>
          <a:prstGeom prst="rect">
            <a:avLst/>
          </a:prstGeom>
        </p:spPr>
      </p:pic>
      <p:pic>
        <p:nvPicPr>
          <p:cNvPr id="10" name="Picture 15" descr="2">
            <a:extLst>
              <a:ext uri="{FF2B5EF4-FFF2-40B4-BE49-F238E27FC236}">
                <a16:creationId xmlns:a16="http://schemas.microsoft.com/office/drawing/2014/main" id="{29C37F5A-62AF-6CBE-1666-8889FDE2700D}"/>
              </a:ext>
            </a:extLst>
          </p:cNvPr>
          <p:cNvPicPr>
            <a:picLocks noChangeAspect="1"/>
          </p:cNvPicPr>
          <p:nvPr/>
        </p:nvPicPr>
        <p:blipFill>
          <a:blip r:embed="rId5"/>
          <a:stretch>
            <a:fillRect/>
          </a:stretch>
        </p:blipFill>
        <p:spPr>
          <a:xfrm>
            <a:off x="6231296" y="1500399"/>
            <a:ext cx="5676519" cy="2841731"/>
          </a:xfrm>
          <a:prstGeom prst="rect">
            <a:avLst/>
          </a:prstGeom>
        </p:spPr>
      </p:pic>
      <p:sp>
        <p:nvSpPr>
          <p:cNvPr id="11" name="Text Box 2">
            <a:extLst>
              <a:ext uri="{FF2B5EF4-FFF2-40B4-BE49-F238E27FC236}">
                <a16:creationId xmlns:a16="http://schemas.microsoft.com/office/drawing/2014/main" id="{01FA7502-A821-C7A9-FA97-8A6D66EDF1A6}"/>
              </a:ext>
            </a:extLst>
          </p:cNvPr>
          <p:cNvSpPr txBox="1"/>
          <p:nvPr/>
        </p:nvSpPr>
        <p:spPr>
          <a:xfrm>
            <a:off x="139065" y="4249070"/>
            <a:ext cx="5676518" cy="376834"/>
          </a:xfrm>
          <a:prstGeom prst="rect">
            <a:avLst/>
          </a:prstGeom>
        </p:spPr>
        <p:txBody>
          <a:bodyPr wrap="square">
            <a:spAutoFit/>
          </a:bodyPr>
          <a:lstStyle/>
          <a:p>
            <a:pPr algn="ctr">
              <a:lnSpc>
                <a:spcPct val="150000"/>
              </a:lnSpc>
              <a:spcBef>
                <a:spcPct val="0"/>
              </a:spcBef>
              <a:spcAft>
                <a:spcPts val="500"/>
              </a:spcAft>
            </a:pPr>
            <a:r>
              <a:rPr sz="1400" dirty="0">
                <a:latin typeface="Times New Roman" panose="02020603050405020304" pitchFamily="18" charset="0"/>
                <a:ea typeface="Calibri" panose="020F0502020204030204" pitchFamily="34" charset="0"/>
              </a:rPr>
              <a:t>temperature dependence on iterations</a:t>
            </a:r>
          </a:p>
        </p:txBody>
      </p:sp>
      <p:sp>
        <p:nvSpPr>
          <p:cNvPr id="12" name="Text Box 5">
            <a:extLst>
              <a:ext uri="{FF2B5EF4-FFF2-40B4-BE49-F238E27FC236}">
                <a16:creationId xmlns:a16="http://schemas.microsoft.com/office/drawing/2014/main" id="{1AF4634D-B2EA-EFDF-375C-2AC49609562E}"/>
              </a:ext>
            </a:extLst>
          </p:cNvPr>
          <p:cNvSpPr txBox="1"/>
          <p:nvPr/>
        </p:nvSpPr>
        <p:spPr>
          <a:xfrm>
            <a:off x="6298162" y="4216465"/>
            <a:ext cx="5513853" cy="376834"/>
          </a:xfrm>
          <a:prstGeom prst="rect">
            <a:avLst/>
          </a:prstGeom>
        </p:spPr>
        <p:txBody>
          <a:bodyPr wrap="square">
            <a:spAutoFit/>
          </a:bodyPr>
          <a:lstStyle/>
          <a:p>
            <a:pPr algn="ctr">
              <a:lnSpc>
                <a:spcPct val="150000"/>
              </a:lnSpc>
              <a:spcBef>
                <a:spcPct val="0"/>
              </a:spcBef>
              <a:spcAft>
                <a:spcPts val="500"/>
              </a:spcAft>
            </a:pPr>
            <a:r>
              <a:rPr sz="1400" dirty="0">
                <a:latin typeface="Times New Roman" panose="02020603050405020304" pitchFamily="18" charset="0"/>
                <a:ea typeface="Calibri" panose="020F0502020204030204" pitchFamily="34" charset="0"/>
              </a:rPr>
              <a:t>Heat Flux dependence of the system on the number of iterations</a:t>
            </a:r>
          </a:p>
        </p:txBody>
      </p:sp>
    </p:spTree>
    <p:extLst>
      <p:ext uri="{BB962C8B-B14F-4D97-AF65-F5344CB8AC3E}">
        <p14:creationId xmlns:p14="http://schemas.microsoft.com/office/powerpoint/2010/main" val="52859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F5A4E-3917-C165-BEAE-C65521796142}"/>
            </a:ext>
          </a:extLst>
        </p:cNvPr>
        <p:cNvGrpSpPr/>
        <p:nvPr/>
      </p:nvGrpSpPr>
      <p:grpSpPr>
        <a:xfrm>
          <a:off x="0" y="0"/>
          <a:ext cx="0" cy="0"/>
          <a:chOff x="0" y="0"/>
          <a:chExt cx="0" cy="0"/>
        </a:xfrm>
      </p:grpSpPr>
      <p:pic>
        <p:nvPicPr>
          <p:cNvPr id="6" name="Picture 14" descr="Screenshot 2024-11-04 004127">
            <a:extLst>
              <a:ext uri="{FF2B5EF4-FFF2-40B4-BE49-F238E27FC236}">
                <a16:creationId xmlns:a16="http://schemas.microsoft.com/office/drawing/2014/main" id="{E91BF157-E753-3250-DAE7-9FFD363B81D5}"/>
              </a:ext>
            </a:extLst>
          </p:cNvPr>
          <p:cNvPicPr>
            <a:picLocks noChangeAspect="1"/>
          </p:cNvPicPr>
          <p:nvPr/>
        </p:nvPicPr>
        <p:blipFill>
          <a:blip r:embed="rId2"/>
          <a:stretch>
            <a:fillRect/>
          </a:stretch>
        </p:blipFill>
        <p:spPr>
          <a:xfrm>
            <a:off x="419980" y="3918857"/>
            <a:ext cx="5334000" cy="2606814"/>
          </a:xfrm>
          <a:prstGeom prst="rect">
            <a:avLst/>
          </a:prstGeom>
          <a:ln>
            <a:noFill/>
          </a:ln>
          <a:effectLst>
            <a:softEdge rad="112500"/>
          </a:effectLst>
        </p:spPr>
      </p:pic>
      <p:pic>
        <p:nvPicPr>
          <p:cNvPr id="15" name="Picture 16" descr="9d911e14-1e22-4dd8-81dc-f97b98534175">
            <a:extLst>
              <a:ext uri="{FF2B5EF4-FFF2-40B4-BE49-F238E27FC236}">
                <a16:creationId xmlns:a16="http://schemas.microsoft.com/office/drawing/2014/main" id="{0A8DF663-BB86-7EF5-A079-B82A55787DC8}"/>
              </a:ext>
            </a:extLst>
          </p:cNvPr>
          <p:cNvPicPr>
            <a:picLocks noChangeAspect="1"/>
          </p:cNvPicPr>
          <p:nvPr/>
        </p:nvPicPr>
        <p:blipFill>
          <a:blip r:embed="rId3"/>
          <a:stretch>
            <a:fillRect/>
          </a:stretch>
        </p:blipFill>
        <p:spPr>
          <a:xfrm>
            <a:off x="6640183" y="3925734"/>
            <a:ext cx="5163219" cy="2606814"/>
          </a:xfrm>
          <a:prstGeom prst="rect">
            <a:avLst/>
          </a:prstGeom>
          <a:ln>
            <a:noFill/>
          </a:ln>
          <a:effectLst>
            <a:softEdge rad="112500"/>
          </a:effectLst>
        </p:spPr>
      </p:pic>
      <p:sp>
        <p:nvSpPr>
          <p:cNvPr id="16" name="Text Box 3">
            <a:extLst>
              <a:ext uri="{FF2B5EF4-FFF2-40B4-BE49-F238E27FC236}">
                <a16:creationId xmlns:a16="http://schemas.microsoft.com/office/drawing/2014/main" id="{88DFE9F3-22E6-FC85-20BD-53193B6AA2AE}"/>
              </a:ext>
            </a:extLst>
          </p:cNvPr>
          <p:cNvSpPr txBox="1"/>
          <p:nvPr/>
        </p:nvSpPr>
        <p:spPr>
          <a:xfrm>
            <a:off x="3223075" y="251976"/>
            <a:ext cx="5334001" cy="522259"/>
          </a:xfrm>
          <a:prstGeom prst="rect">
            <a:avLst/>
          </a:prstGeom>
        </p:spPr>
        <p:txBody>
          <a:bodyPr wrap="square">
            <a:spAutoFit/>
          </a:bodyPr>
          <a:lstStyle/>
          <a:p>
            <a:pPr algn="ctr" defTabSz="266700">
              <a:lnSpc>
                <a:spcPct val="107000"/>
              </a:lnSpc>
              <a:spcAft>
                <a:spcPts val="800"/>
              </a:spcAft>
            </a:pPr>
            <a:r>
              <a:rPr sz="2800" b="1" dirty="0">
                <a:latin typeface="Times New Roman" panose="02020603050405020304" charset="0"/>
                <a:ea typeface="+mj-ea"/>
                <a:cs typeface="Times New Roman" panose="02020603050405020304" charset="0"/>
              </a:rPr>
              <a:t>Static Temp</a:t>
            </a:r>
            <a:r>
              <a:rPr lang="en-US" sz="2800" b="1" dirty="0">
                <a:latin typeface="Times New Roman" panose="02020603050405020304" charset="0"/>
                <a:ea typeface="+mj-ea"/>
                <a:cs typeface="Times New Roman" panose="02020603050405020304" charset="0"/>
              </a:rPr>
              <a:t>e</a:t>
            </a:r>
            <a:r>
              <a:rPr sz="2800" b="1" dirty="0">
                <a:latin typeface="Times New Roman" panose="02020603050405020304" charset="0"/>
                <a:ea typeface="+mj-ea"/>
                <a:cs typeface="Times New Roman" panose="02020603050405020304" charset="0"/>
              </a:rPr>
              <a:t>rature Plane</a:t>
            </a:r>
          </a:p>
        </p:txBody>
      </p:sp>
      <p:cxnSp>
        <p:nvCxnSpPr>
          <p:cNvPr id="21" name="Пряма сполучна лінія 20">
            <a:extLst>
              <a:ext uri="{FF2B5EF4-FFF2-40B4-BE49-F238E27FC236}">
                <a16:creationId xmlns:a16="http://schemas.microsoft.com/office/drawing/2014/main" id="{BC012B67-FEB3-CF09-E510-F48A6BFC8044}"/>
              </a:ext>
            </a:extLst>
          </p:cNvPr>
          <p:cNvCxnSpPr/>
          <p:nvPr/>
        </p:nvCxnSpPr>
        <p:spPr>
          <a:xfrm>
            <a:off x="0" y="961925"/>
            <a:ext cx="12192000" cy="0"/>
          </a:xfrm>
          <a:prstGeom prst="line">
            <a:avLst/>
          </a:prstGeom>
          <a:ln w="19050"/>
        </p:spPr>
        <p:style>
          <a:lnRef idx="1">
            <a:schemeClr val="dk1"/>
          </a:lnRef>
          <a:fillRef idx="0">
            <a:schemeClr val="dk1"/>
          </a:fillRef>
          <a:effectRef idx="0">
            <a:schemeClr val="dk1"/>
          </a:effectRef>
          <a:fontRef idx="minor">
            <a:schemeClr val="tx1"/>
          </a:fontRef>
        </p:style>
      </p:cxnSp>
      <p:pic>
        <p:nvPicPr>
          <p:cNvPr id="3" name="Picture 13" descr="Скріншот 2024-11-04 004111">
            <a:extLst>
              <a:ext uri="{FF2B5EF4-FFF2-40B4-BE49-F238E27FC236}">
                <a16:creationId xmlns:a16="http://schemas.microsoft.com/office/drawing/2014/main" id="{2324E52C-C394-5B68-8926-75CCAEB38F69}"/>
              </a:ext>
            </a:extLst>
          </p:cNvPr>
          <p:cNvPicPr>
            <a:picLocks noChangeAspect="1"/>
          </p:cNvPicPr>
          <p:nvPr/>
        </p:nvPicPr>
        <p:blipFill>
          <a:blip r:embed="rId4"/>
          <a:stretch>
            <a:fillRect/>
          </a:stretch>
        </p:blipFill>
        <p:spPr>
          <a:xfrm>
            <a:off x="6765765" y="1123400"/>
            <a:ext cx="5156835" cy="2633980"/>
          </a:xfrm>
          <a:prstGeom prst="rect">
            <a:avLst/>
          </a:prstGeom>
          <a:ln>
            <a:noFill/>
          </a:ln>
          <a:effectLst>
            <a:softEdge rad="112500"/>
          </a:effectLst>
        </p:spPr>
      </p:pic>
      <p:pic>
        <p:nvPicPr>
          <p:cNvPr id="4" name="Picture 17" descr="Скриншот 04-11-2024 104249">
            <a:extLst>
              <a:ext uri="{FF2B5EF4-FFF2-40B4-BE49-F238E27FC236}">
                <a16:creationId xmlns:a16="http://schemas.microsoft.com/office/drawing/2014/main" id="{9D77469A-EE9D-D0E3-5EEE-A4E2AF685262}"/>
              </a:ext>
            </a:extLst>
          </p:cNvPr>
          <p:cNvPicPr>
            <a:picLocks noChangeAspect="1"/>
          </p:cNvPicPr>
          <p:nvPr/>
        </p:nvPicPr>
        <p:blipFill>
          <a:blip r:embed="rId5"/>
          <a:stretch>
            <a:fillRect/>
          </a:stretch>
        </p:blipFill>
        <p:spPr>
          <a:xfrm>
            <a:off x="659596" y="1123400"/>
            <a:ext cx="4467367" cy="2633981"/>
          </a:xfrm>
          <a:prstGeom prst="rect">
            <a:avLst/>
          </a:prstGeom>
          <a:ln>
            <a:noFill/>
          </a:ln>
          <a:effectLst>
            <a:softEdge rad="112500"/>
          </a:effectLst>
        </p:spPr>
      </p:pic>
    </p:spTree>
    <p:extLst>
      <p:ext uri="{BB962C8B-B14F-4D97-AF65-F5344CB8AC3E}">
        <p14:creationId xmlns:p14="http://schemas.microsoft.com/office/powerpoint/2010/main" val="91043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B1617-B7A9-796D-FBB8-79416B72CBF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E32B519-EC68-65F8-4321-263F492EC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938D937A-7098-4BD0-78C5-B4489A2631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6" name="Rectangle 5">
            <a:extLst>
              <a:ext uri="{FF2B5EF4-FFF2-40B4-BE49-F238E27FC236}">
                <a16:creationId xmlns:a16="http://schemas.microsoft.com/office/drawing/2014/main" id="{F538A682-EE3E-A70B-C698-9E324154655C}"/>
              </a:ext>
            </a:extLst>
          </p:cNvPr>
          <p:cNvSpPr/>
          <p:nvPr/>
        </p:nvSpPr>
        <p:spPr>
          <a:xfrm>
            <a:off x="0" y="540930"/>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8E5C7BB-D9B9-D54F-193A-B727619FBB34}"/>
              </a:ext>
            </a:extLst>
          </p:cNvPr>
          <p:cNvSpPr txBox="1"/>
          <p:nvPr/>
        </p:nvSpPr>
        <p:spPr>
          <a:xfrm>
            <a:off x="609600" y="279320"/>
            <a:ext cx="7339510" cy="523220"/>
          </a:xfrm>
          <a:prstGeom prst="rect">
            <a:avLst/>
          </a:prstGeom>
          <a:noFill/>
        </p:spPr>
        <p:txBody>
          <a:bodyPr wrap="none" rtlCol="0">
            <a:spAutoFit/>
          </a:bodyPr>
          <a:lstStyle/>
          <a:p>
            <a:r>
              <a:rPr lang="en-US" sz="2800" b="1" dirty="0">
                <a:latin typeface="Times New Roman" panose="02020603050405020304" charset="0"/>
                <a:cs typeface="Times New Roman" panose="02020603050405020304" charset="0"/>
              </a:rPr>
              <a:t>Task 1 - CPU Heatsink for Natural Convection</a:t>
            </a:r>
            <a:endParaRPr lang="en-US" sz="2800" dirty="0"/>
          </a:p>
        </p:txBody>
      </p:sp>
      <p:sp>
        <p:nvSpPr>
          <p:cNvPr id="9" name="Slide Number Placeholder 8">
            <a:extLst>
              <a:ext uri="{FF2B5EF4-FFF2-40B4-BE49-F238E27FC236}">
                <a16:creationId xmlns:a16="http://schemas.microsoft.com/office/drawing/2014/main" id="{61FFCD08-1F2F-FAEE-D6CA-358B18BCDCE2}"/>
              </a:ext>
            </a:extLst>
          </p:cNvPr>
          <p:cNvSpPr>
            <a:spLocks noGrp="1"/>
          </p:cNvSpPr>
          <p:nvPr>
            <p:ph type="sldNum" sz="quarter" idx="12"/>
          </p:nvPr>
        </p:nvSpPr>
        <p:spPr/>
        <p:txBody>
          <a:bodyPr/>
          <a:lstStyle/>
          <a:p>
            <a:fld id="{6C783ABD-0AEF-4763-A163-2BB5CCD3D559}" type="slidenum">
              <a:rPr lang="en-US" smtClean="0"/>
              <a:t>13</a:t>
            </a:fld>
            <a:endParaRPr lang="en-US"/>
          </a:p>
        </p:txBody>
      </p:sp>
      <p:grpSp>
        <p:nvGrpSpPr>
          <p:cNvPr id="15" name="Групувати 14">
            <a:extLst>
              <a:ext uri="{FF2B5EF4-FFF2-40B4-BE49-F238E27FC236}">
                <a16:creationId xmlns:a16="http://schemas.microsoft.com/office/drawing/2014/main" id="{11C50867-A359-D1C0-521D-841F6F9C5101}"/>
              </a:ext>
            </a:extLst>
          </p:cNvPr>
          <p:cNvGrpSpPr/>
          <p:nvPr/>
        </p:nvGrpSpPr>
        <p:grpSpPr>
          <a:xfrm>
            <a:off x="0" y="2398282"/>
            <a:ext cx="1014433" cy="133343"/>
            <a:chOff x="519499" y="2809405"/>
            <a:chExt cx="1014433" cy="133343"/>
          </a:xfrm>
        </p:grpSpPr>
        <p:sp>
          <p:nvSpPr>
            <p:cNvPr id="16" name="Лінія">
              <a:extLst>
                <a:ext uri="{FF2B5EF4-FFF2-40B4-BE49-F238E27FC236}">
                  <a16:creationId xmlns:a16="http://schemas.microsoft.com/office/drawing/2014/main" id="{8664B23A-F291-5840-F584-2DCD8B44AC48}"/>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7" name="Коло">
              <a:extLst>
                <a:ext uri="{FF2B5EF4-FFF2-40B4-BE49-F238E27FC236}">
                  <a16:creationId xmlns:a16="http://schemas.microsoft.com/office/drawing/2014/main" id="{A01DCF70-3FF5-5E01-BF48-6957B00A8DE7}"/>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18" name="Групувати 17">
            <a:extLst>
              <a:ext uri="{FF2B5EF4-FFF2-40B4-BE49-F238E27FC236}">
                <a16:creationId xmlns:a16="http://schemas.microsoft.com/office/drawing/2014/main" id="{D45DD117-4976-A987-F850-CE33A7B837CC}"/>
              </a:ext>
            </a:extLst>
          </p:cNvPr>
          <p:cNvGrpSpPr/>
          <p:nvPr/>
        </p:nvGrpSpPr>
        <p:grpSpPr>
          <a:xfrm>
            <a:off x="0" y="2740659"/>
            <a:ext cx="1014433" cy="133343"/>
            <a:chOff x="519499" y="2809405"/>
            <a:chExt cx="1014433" cy="133343"/>
          </a:xfrm>
        </p:grpSpPr>
        <p:sp>
          <p:nvSpPr>
            <p:cNvPr id="19" name="Лінія">
              <a:extLst>
                <a:ext uri="{FF2B5EF4-FFF2-40B4-BE49-F238E27FC236}">
                  <a16:creationId xmlns:a16="http://schemas.microsoft.com/office/drawing/2014/main" id="{A3B72B73-13F5-38D3-DC4A-2CD519F29E12}"/>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0" name="Коло">
              <a:extLst>
                <a:ext uri="{FF2B5EF4-FFF2-40B4-BE49-F238E27FC236}">
                  <a16:creationId xmlns:a16="http://schemas.microsoft.com/office/drawing/2014/main" id="{24204E8C-7601-51E7-09DF-645CAA08E33D}"/>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21" name="Групувати 20">
            <a:extLst>
              <a:ext uri="{FF2B5EF4-FFF2-40B4-BE49-F238E27FC236}">
                <a16:creationId xmlns:a16="http://schemas.microsoft.com/office/drawing/2014/main" id="{2A3B337C-D4FE-3960-D150-13EC0EA4027D}"/>
              </a:ext>
            </a:extLst>
          </p:cNvPr>
          <p:cNvGrpSpPr/>
          <p:nvPr/>
        </p:nvGrpSpPr>
        <p:grpSpPr>
          <a:xfrm>
            <a:off x="0" y="3680611"/>
            <a:ext cx="1014433" cy="133343"/>
            <a:chOff x="519499" y="2809405"/>
            <a:chExt cx="1014433" cy="133343"/>
          </a:xfrm>
        </p:grpSpPr>
        <p:sp>
          <p:nvSpPr>
            <p:cNvPr id="22" name="Лінія">
              <a:extLst>
                <a:ext uri="{FF2B5EF4-FFF2-40B4-BE49-F238E27FC236}">
                  <a16:creationId xmlns:a16="http://schemas.microsoft.com/office/drawing/2014/main" id="{34F6E896-5FFA-2911-0F9F-235EA43D7EA7}"/>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3" name="Коло">
              <a:extLst>
                <a:ext uri="{FF2B5EF4-FFF2-40B4-BE49-F238E27FC236}">
                  <a16:creationId xmlns:a16="http://schemas.microsoft.com/office/drawing/2014/main" id="{9D470AD7-DE93-C8DC-D6B0-992DB920429C}"/>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24" name="Групувати 23">
            <a:extLst>
              <a:ext uri="{FF2B5EF4-FFF2-40B4-BE49-F238E27FC236}">
                <a16:creationId xmlns:a16="http://schemas.microsoft.com/office/drawing/2014/main" id="{FCFBEC5A-40DE-407F-9C4B-C72093337AA8}"/>
              </a:ext>
            </a:extLst>
          </p:cNvPr>
          <p:cNvGrpSpPr/>
          <p:nvPr/>
        </p:nvGrpSpPr>
        <p:grpSpPr>
          <a:xfrm>
            <a:off x="-25579" y="4638083"/>
            <a:ext cx="1014433" cy="133343"/>
            <a:chOff x="519499" y="2809405"/>
            <a:chExt cx="1014433" cy="133343"/>
          </a:xfrm>
        </p:grpSpPr>
        <p:sp>
          <p:nvSpPr>
            <p:cNvPr id="25" name="Лінія">
              <a:extLst>
                <a:ext uri="{FF2B5EF4-FFF2-40B4-BE49-F238E27FC236}">
                  <a16:creationId xmlns:a16="http://schemas.microsoft.com/office/drawing/2014/main" id="{3BA64439-EE7A-A291-7A4F-9FD2BE2E5D57}"/>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6" name="Коло">
              <a:extLst>
                <a:ext uri="{FF2B5EF4-FFF2-40B4-BE49-F238E27FC236}">
                  <a16:creationId xmlns:a16="http://schemas.microsoft.com/office/drawing/2014/main" id="{05467574-9433-9969-F611-457C70F7F9E6}"/>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pic>
        <p:nvPicPr>
          <p:cNvPr id="8" name="Picture 6" descr="1">
            <a:extLst>
              <a:ext uri="{FF2B5EF4-FFF2-40B4-BE49-F238E27FC236}">
                <a16:creationId xmlns:a16="http://schemas.microsoft.com/office/drawing/2014/main" id="{FAD36169-D11B-84D8-C4AE-1497CB3F14EB}"/>
              </a:ext>
            </a:extLst>
          </p:cNvPr>
          <p:cNvPicPr>
            <a:picLocks noChangeAspect="1"/>
          </p:cNvPicPr>
          <p:nvPr/>
        </p:nvPicPr>
        <p:blipFill>
          <a:blip r:embed="rId4"/>
          <a:stretch>
            <a:fillRect/>
          </a:stretch>
        </p:blipFill>
        <p:spPr>
          <a:xfrm>
            <a:off x="6345361" y="1426175"/>
            <a:ext cx="5789529" cy="4164833"/>
          </a:xfrm>
          <a:prstGeom prst="rect">
            <a:avLst/>
          </a:prstGeom>
          <a:ln>
            <a:noFill/>
          </a:ln>
          <a:effectLst>
            <a:softEdge rad="112500"/>
          </a:effectLst>
        </p:spPr>
      </p:pic>
      <p:sp>
        <p:nvSpPr>
          <p:cNvPr id="28" name="Subtitle 2">
            <a:extLst>
              <a:ext uri="{FF2B5EF4-FFF2-40B4-BE49-F238E27FC236}">
                <a16:creationId xmlns:a16="http://schemas.microsoft.com/office/drawing/2014/main" id="{505858DD-98E5-F22D-73E1-C81C32F6DD01}"/>
              </a:ext>
            </a:extLst>
          </p:cNvPr>
          <p:cNvSpPr>
            <a:spLocks noGrp="1"/>
          </p:cNvSpPr>
          <p:nvPr>
            <p:ph type="subTitle" idx="1"/>
          </p:nvPr>
        </p:nvSpPr>
        <p:spPr>
          <a:xfrm>
            <a:off x="1022417" y="1568911"/>
            <a:ext cx="5295426" cy="4490085"/>
          </a:xfrm>
        </p:spPr>
        <p:txBody>
          <a:bodyPr>
            <a:normAutofit/>
          </a:bodyPr>
          <a:lstStyle/>
          <a:p>
            <a:pPr algn="l"/>
            <a:r>
              <a:rPr lang="uk-UA" sz="2000" b="1" i="1" noProof="1">
                <a:latin typeface="Times New Roman" panose="02020603050405020304" charset="0"/>
                <a:cs typeface="Times New Roman" panose="02020603050405020304" charset="0"/>
              </a:rPr>
              <a:t>Objective:</a:t>
            </a:r>
            <a:r>
              <a:rPr lang="uk-UA" sz="2000" i="1" noProof="1">
                <a:latin typeface="Times New Roman" panose="02020603050405020304" charset="0"/>
                <a:cs typeface="Times New Roman" panose="02020603050405020304" charset="0"/>
              </a:rPr>
              <a:t> </a:t>
            </a:r>
            <a:r>
              <a:rPr lang="uk-UA" sz="2000" noProof="1">
                <a:latin typeface="Times New Roman" panose="02020603050405020304" charset="0"/>
                <a:cs typeface="Times New Roman" panose="02020603050405020304" charset="0"/>
              </a:rPr>
              <a:t>Design a cold plate with integrated channels for high TDP (250 W) CPUs.</a:t>
            </a:r>
          </a:p>
          <a:p>
            <a:pPr algn="l"/>
            <a:r>
              <a:rPr lang="uk-UA" sz="2000" b="1" i="1" noProof="1">
                <a:latin typeface="Times New Roman" panose="02020603050405020304" charset="0"/>
                <a:cs typeface="Times New Roman" panose="02020603050405020304" charset="0"/>
              </a:rPr>
              <a:t>Dimensions: </a:t>
            </a:r>
            <a:r>
              <a:rPr lang="uk-UA" sz="2000" noProof="1">
                <a:latin typeface="Times New Roman" panose="02020603050405020304" charset="0"/>
                <a:cs typeface="Times New Roman" panose="02020603050405020304" charset="0"/>
              </a:rPr>
              <a:t>100 mm x 100 mm x 15 mm.</a:t>
            </a:r>
          </a:p>
          <a:p>
            <a:pPr algn="l"/>
            <a:r>
              <a:rPr lang="uk-UA" sz="2000" b="1" i="1" noProof="1">
                <a:latin typeface="Times New Roman" panose="02020603050405020304" charset="0"/>
                <a:cs typeface="Times New Roman" panose="02020603050405020304" charset="0"/>
              </a:rPr>
              <a:t>Channel Design:</a:t>
            </a:r>
            <a:r>
              <a:rPr lang="uk-UA" sz="2000" noProof="1">
                <a:latin typeface="Times New Roman" panose="02020603050405020304" charset="0"/>
                <a:cs typeface="Times New Roman" panose="02020603050405020304" charset="0"/>
              </a:rPr>
              <a:t> Widths of 0.5-3 mm and spacing of 1 mm to maximize heat transfer from CPU to liquid.</a:t>
            </a:r>
          </a:p>
          <a:p>
            <a:pPr algn="l"/>
            <a:r>
              <a:rPr lang="uk-UA" sz="2000" b="1" i="1" noProof="1">
                <a:latin typeface="Times New Roman" panose="02020603050405020304" charset="0"/>
                <a:cs typeface="Times New Roman" panose="02020603050405020304" charset="0"/>
              </a:rPr>
              <a:t>Thermal Interface Material (TIM):</a:t>
            </a:r>
            <a:r>
              <a:rPr lang="ru-RU" altLang="uk-UA" sz="2000" i="1" noProof="1">
                <a:latin typeface="Times New Roman" panose="02020603050405020304" charset="0"/>
                <a:cs typeface="Times New Roman" panose="02020603050405020304" charset="0"/>
              </a:rPr>
              <a:t> </a:t>
            </a:r>
            <a:r>
              <a:rPr lang="uk-UA" sz="2000" noProof="1">
                <a:latin typeface="Times New Roman" panose="02020603050405020304" charset="0"/>
                <a:cs typeface="Times New Roman" panose="02020603050405020304" charset="0"/>
              </a:rPr>
              <a:t>A 0.1 mm TIM layer ensures optimal contact between CPU and cold plate, minimizing thermal resistance.</a:t>
            </a:r>
          </a:p>
          <a:p>
            <a:pPr algn="l"/>
            <a:r>
              <a:rPr lang="uk-UA" sz="2000" b="1" i="1" noProof="1">
                <a:latin typeface="Times New Roman" panose="02020603050405020304" charset="0"/>
                <a:cs typeface="Times New Roman" panose="02020603050405020304" charset="0"/>
              </a:rPr>
              <a:t>Conclusion:</a:t>
            </a:r>
            <a:r>
              <a:rPr lang="uk-UA" sz="2000" b="1" noProof="1">
                <a:latin typeface="Times New Roman" panose="02020603050405020304" charset="0"/>
                <a:cs typeface="Times New Roman" panose="02020603050405020304" charset="0"/>
              </a:rPr>
              <a:t> </a:t>
            </a:r>
            <a:r>
              <a:rPr lang="uk-UA" sz="2000" noProof="1">
                <a:latin typeface="Times New Roman" panose="02020603050405020304" charset="0"/>
                <a:cs typeface="Times New Roman" panose="02020603050405020304" charset="0"/>
              </a:rPr>
              <a:t>The channel layout and cold plate structure enhance heat transfer efficiency, providing reliable cooling for high-performance CPUs.</a:t>
            </a:r>
          </a:p>
          <a:p>
            <a:pPr algn="l"/>
            <a:endParaRPr lang="uk-UA" sz="2000" noProof="1">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60236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6C6AD-652D-D365-FEA2-1529F771F21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CF016E2-15A5-7048-737F-9A84202E1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360F39B8-B619-DAC4-B3D1-15DD462CE5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a:extLst>
              <a:ext uri="{FF2B5EF4-FFF2-40B4-BE49-F238E27FC236}">
                <a16:creationId xmlns:a16="http://schemas.microsoft.com/office/drawing/2014/main" id="{FE536155-5168-3941-63AA-5ABC3A5B5DB0}"/>
              </a:ext>
            </a:extLst>
          </p:cNvPr>
          <p:cNvSpPr>
            <a:spLocks noGrp="1"/>
          </p:cNvSpPr>
          <p:nvPr>
            <p:ph type="sldNum" sz="quarter" idx="12"/>
          </p:nvPr>
        </p:nvSpPr>
        <p:spPr/>
        <p:txBody>
          <a:bodyPr/>
          <a:lstStyle/>
          <a:p>
            <a:fld id="{6C783ABD-0AEF-4763-A163-2BB5CCD3D559}" type="slidenum">
              <a:rPr lang="en-US" smtClean="0"/>
              <a:t>14</a:t>
            </a:fld>
            <a:endParaRPr lang="en-US"/>
          </a:p>
        </p:txBody>
      </p:sp>
      <p:sp>
        <p:nvSpPr>
          <p:cNvPr id="3" name="Rectangle 5">
            <a:extLst>
              <a:ext uri="{FF2B5EF4-FFF2-40B4-BE49-F238E27FC236}">
                <a16:creationId xmlns:a16="http://schemas.microsoft.com/office/drawing/2014/main" id="{4AF33887-43E2-248C-A74B-06461CB9BD4C}"/>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itle 74">
            <a:extLst>
              <a:ext uri="{FF2B5EF4-FFF2-40B4-BE49-F238E27FC236}">
                <a16:creationId xmlns:a16="http://schemas.microsoft.com/office/drawing/2014/main" id="{4D35F311-7A71-0847-7BA9-0E8CDE95E148}"/>
              </a:ext>
            </a:extLst>
          </p:cNvPr>
          <p:cNvSpPr txBox="1"/>
          <p:nvPr/>
        </p:nvSpPr>
        <p:spPr>
          <a:xfrm>
            <a:off x="760396" y="492612"/>
            <a:ext cx="4697896" cy="23158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lvl="0" algn="just" defTabSz="913765" eaLnBrk="0" fontAlgn="base" hangingPunct="0">
              <a:spcAft>
                <a:spcPct val="0"/>
              </a:spcAft>
              <a:defRPr/>
            </a:pPr>
            <a:r>
              <a:rPr lang="en-US" sz="2800" b="1" dirty="0">
                <a:solidFill>
                  <a:schemeClr val="tx1"/>
                </a:solidFill>
                <a:latin typeface="Times New Roman" panose="02020603050405020304" charset="0"/>
                <a:ea typeface="+mn-ea"/>
                <a:cs typeface="Times New Roman" panose="02020603050405020304" charset="0"/>
              </a:rPr>
              <a:t>Cold Plate Mash</a:t>
            </a:r>
            <a:endParaRPr lang="en-US" altLang="zh-CN" sz="2800" b="1" dirty="0">
              <a:solidFill>
                <a:schemeClr val="tx1"/>
              </a:solidFill>
              <a:latin typeface="Times New Roman" panose="02020603050405020304" charset="0"/>
              <a:ea typeface="+mn-ea"/>
              <a:cs typeface="Times New Roman" panose="02020603050405020304" charset="0"/>
            </a:endParaRPr>
          </a:p>
        </p:txBody>
      </p:sp>
      <p:sp>
        <p:nvSpPr>
          <p:cNvPr id="6" name="Text Box 5">
            <a:extLst>
              <a:ext uri="{FF2B5EF4-FFF2-40B4-BE49-F238E27FC236}">
                <a16:creationId xmlns:a16="http://schemas.microsoft.com/office/drawing/2014/main" id="{48959647-147A-8383-B1A4-61E53BC471C9}"/>
              </a:ext>
            </a:extLst>
          </p:cNvPr>
          <p:cNvSpPr txBox="1"/>
          <p:nvPr/>
        </p:nvSpPr>
        <p:spPr>
          <a:xfrm>
            <a:off x="548640" y="1400977"/>
            <a:ext cx="4782185" cy="4549775"/>
          </a:xfrm>
          <a:prstGeom prst="rect">
            <a:avLst/>
          </a:prstGeom>
        </p:spPr>
        <p:txBody>
          <a:bodyPr wrap="square">
            <a:noAutofit/>
          </a:bodyPr>
          <a:lstStyle/>
          <a:p>
            <a:r>
              <a:rPr dirty="0">
                <a:latin typeface="Times New Roman" panose="02020603050405020304" charset="0"/>
                <a:cs typeface="Times New Roman" panose="02020603050405020304" charset="0"/>
              </a:rPr>
              <a:t>To simulate the cold plate accurately in ANSYS Fluent, we developed a detailed mesh that accommodates the unique geometry of the liquid cooling channels while maintaining computational efficiency. The mesh setup was crucial for achieving accurate results in modeling heat transfer between the CPU and the cooling fluid.</a:t>
            </a:r>
          </a:p>
          <a:p>
            <a:endParaRPr dirty="0">
              <a:latin typeface="Times New Roman" panose="02020603050405020304" charset="0"/>
              <a:cs typeface="Times New Roman" panose="02020603050405020304" charset="0"/>
            </a:endParaRPr>
          </a:p>
          <a:p>
            <a:r>
              <a:rPr b="1" i="1" dirty="0">
                <a:latin typeface="Times New Roman" panose="02020603050405020304" charset="0"/>
                <a:cs typeface="Times New Roman" panose="02020603050405020304" charset="0"/>
              </a:rPr>
              <a:t>Overall Element Size:</a:t>
            </a:r>
            <a:r>
              <a:rPr dirty="0">
                <a:latin typeface="Times New Roman" panose="02020603050405020304" charset="0"/>
                <a:cs typeface="Times New Roman" panose="02020603050405020304" charset="0"/>
              </a:rPr>
              <a:t> We set an element size of 1.e-003 m to balance accuracy and computation time. This scale was chosen to capture detailed thermal gradients within the cold plate and fluid regions without excessive computational load</a:t>
            </a:r>
            <a:r>
              <a:rPr sz="2000" dirty="0">
                <a:latin typeface="Times New Roman" panose="02020603050405020304" charset="0"/>
                <a:cs typeface="Times New Roman" panose="02020603050405020304" charset="0"/>
              </a:rPr>
              <a:t>.</a:t>
            </a:r>
          </a:p>
        </p:txBody>
      </p:sp>
      <p:pic>
        <p:nvPicPr>
          <p:cNvPr id="20" name="Picture 7">
            <a:extLst>
              <a:ext uri="{FF2B5EF4-FFF2-40B4-BE49-F238E27FC236}">
                <a16:creationId xmlns:a16="http://schemas.microsoft.com/office/drawing/2014/main" id="{A99A9F6B-EBEE-40E2-40EE-8CD873E457DE}"/>
              </a:ext>
            </a:extLst>
          </p:cNvPr>
          <p:cNvPicPr>
            <a:picLocks noChangeAspect="1"/>
          </p:cNvPicPr>
          <p:nvPr/>
        </p:nvPicPr>
        <p:blipFill>
          <a:blip r:embed="rId4"/>
          <a:stretch>
            <a:fillRect/>
          </a:stretch>
        </p:blipFill>
        <p:spPr>
          <a:xfrm>
            <a:off x="5984370" y="1323974"/>
            <a:ext cx="5666980" cy="4027671"/>
          </a:xfrm>
          <a:prstGeom prst="rect">
            <a:avLst/>
          </a:prstGeom>
          <a:ln>
            <a:noFill/>
          </a:ln>
          <a:effectLst>
            <a:softEdge rad="112500"/>
          </a:effectLst>
        </p:spPr>
      </p:pic>
    </p:spTree>
    <p:extLst>
      <p:ext uri="{BB962C8B-B14F-4D97-AF65-F5344CB8AC3E}">
        <p14:creationId xmlns:p14="http://schemas.microsoft.com/office/powerpoint/2010/main" val="4140663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68BC8-FD73-9732-126A-1CC669C9980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4C378D-CDA0-5FBC-7697-308053301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29EDD6CE-732A-E785-EA03-7D9E58774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a:extLst>
              <a:ext uri="{FF2B5EF4-FFF2-40B4-BE49-F238E27FC236}">
                <a16:creationId xmlns:a16="http://schemas.microsoft.com/office/drawing/2014/main" id="{4CFC5CB1-C2A7-FEA4-5C10-CFDEA50C01E6}"/>
              </a:ext>
            </a:extLst>
          </p:cNvPr>
          <p:cNvSpPr>
            <a:spLocks noGrp="1"/>
          </p:cNvSpPr>
          <p:nvPr>
            <p:ph type="sldNum" sz="quarter" idx="12"/>
          </p:nvPr>
        </p:nvSpPr>
        <p:spPr/>
        <p:txBody>
          <a:bodyPr/>
          <a:lstStyle/>
          <a:p>
            <a:fld id="{6C783ABD-0AEF-4763-A163-2BB5CCD3D559}" type="slidenum">
              <a:rPr lang="en-US" smtClean="0"/>
              <a:t>15</a:t>
            </a:fld>
            <a:endParaRPr lang="en-US"/>
          </a:p>
        </p:txBody>
      </p:sp>
      <p:sp>
        <p:nvSpPr>
          <p:cNvPr id="3" name="Rectangle 5">
            <a:extLst>
              <a:ext uri="{FF2B5EF4-FFF2-40B4-BE49-F238E27FC236}">
                <a16:creationId xmlns:a16="http://schemas.microsoft.com/office/drawing/2014/main" id="{26983594-2FDF-ED5D-79D1-3171DA068238}"/>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itle 74">
            <a:extLst>
              <a:ext uri="{FF2B5EF4-FFF2-40B4-BE49-F238E27FC236}">
                <a16:creationId xmlns:a16="http://schemas.microsoft.com/office/drawing/2014/main" id="{DCC95F1D-6FF3-CF36-5B50-BF42F4DE1BE8}"/>
              </a:ext>
            </a:extLst>
          </p:cNvPr>
          <p:cNvSpPr txBox="1"/>
          <p:nvPr/>
        </p:nvSpPr>
        <p:spPr>
          <a:xfrm>
            <a:off x="760395" y="492612"/>
            <a:ext cx="6487427" cy="23158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defTabSz="913765" eaLnBrk="0" fontAlgn="base" hangingPunct="0">
              <a:spcAft>
                <a:spcPct val="0"/>
              </a:spcAft>
              <a:defRPr/>
            </a:pPr>
            <a:r>
              <a:rPr lang="en-US" sz="2800" b="1" dirty="0">
                <a:solidFill>
                  <a:schemeClr val="tx1"/>
                </a:solidFill>
                <a:latin typeface="Times New Roman" panose="02020603050405020304" charset="0"/>
                <a:ea typeface="+mn-ea"/>
                <a:cs typeface="Times New Roman" panose="02020603050405020304" charset="0"/>
                <a:sym typeface="+mn-ea"/>
              </a:rPr>
              <a:t>Cold Plate Simulation </a:t>
            </a:r>
            <a:r>
              <a:rPr lang="en-CA" sz="2800" b="1" dirty="0">
                <a:solidFill>
                  <a:schemeClr val="tx1"/>
                </a:solidFill>
                <a:latin typeface="Times New Roman" panose="02020603050405020304" charset="0"/>
                <a:ea typeface="+mn-ea"/>
                <a:cs typeface="Times New Roman" panose="02020603050405020304" charset="0"/>
                <a:sym typeface="+mn-ea"/>
              </a:rPr>
              <a:t>Parameters</a:t>
            </a:r>
            <a:endParaRPr lang="en-US" altLang="zh-CN" sz="2800" b="1" dirty="0">
              <a:solidFill>
                <a:schemeClr val="tx1"/>
              </a:solidFill>
              <a:latin typeface="Times New Roman" panose="02020603050405020304" charset="0"/>
              <a:ea typeface="+mn-ea"/>
              <a:cs typeface="Times New Roman" panose="02020603050405020304" charset="0"/>
            </a:endParaRPr>
          </a:p>
        </p:txBody>
      </p:sp>
      <p:sp>
        <p:nvSpPr>
          <p:cNvPr id="7" name="Text Box 6">
            <a:extLst>
              <a:ext uri="{FF2B5EF4-FFF2-40B4-BE49-F238E27FC236}">
                <a16:creationId xmlns:a16="http://schemas.microsoft.com/office/drawing/2014/main" id="{65C342A8-1116-918A-E56D-40B76A11CFF6}"/>
              </a:ext>
            </a:extLst>
          </p:cNvPr>
          <p:cNvSpPr txBox="1"/>
          <p:nvPr/>
        </p:nvSpPr>
        <p:spPr>
          <a:xfrm>
            <a:off x="548640" y="1769134"/>
            <a:ext cx="5541645" cy="3784600"/>
          </a:xfrm>
          <a:prstGeom prst="rect">
            <a:avLst/>
          </a:prstGeom>
          <a:noFill/>
        </p:spPr>
        <p:txBody>
          <a:bodyPr wrap="square" rtlCol="0">
            <a:spAutoFit/>
          </a:bodyPr>
          <a:lstStyle/>
          <a:p>
            <a:r>
              <a:rPr lang="en-US" sz="2000" b="1" i="1" dirty="0">
                <a:latin typeface="Times New Roman" panose="02020603050405020304" charset="0"/>
                <a:cs typeface="Times New Roman" panose="02020603050405020304" charset="0"/>
              </a:rPr>
              <a:t>Inlet Flow Rate:</a:t>
            </a:r>
            <a:r>
              <a:rPr lang="en-US" sz="2000" dirty="0">
                <a:latin typeface="Times New Roman" panose="02020603050405020304" charset="0"/>
                <a:cs typeface="Times New Roman" panose="02020603050405020304" charset="0"/>
              </a:rPr>
              <a:t> 2 l/min, Inlet Temp 25°C.</a:t>
            </a:r>
          </a:p>
          <a:p>
            <a:r>
              <a:rPr lang="en-US" sz="2000" dirty="0">
                <a:latin typeface="Times New Roman" panose="02020603050405020304" charset="0"/>
                <a:cs typeface="Times New Roman" panose="02020603050405020304" charset="0"/>
              </a:rPr>
              <a:t>Pressure Drop: 0.5 bar, adjusted for flow dynamics.</a:t>
            </a:r>
          </a:p>
          <a:p>
            <a:r>
              <a:rPr lang="en-US" sz="2000" dirty="0">
                <a:latin typeface="Times New Roman" panose="02020603050405020304" charset="0"/>
                <a:cs typeface="Times New Roman" panose="02020603050405020304" charset="0"/>
              </a:rPr>
              <a:t>Results:</a:t>
            </a:r>
          </a:p>
          <a:p>
            <a:endParaRPr lang="en-US" sz="2000" dirty="0">
              <a:latin typeface="Times New Roman" panose="02020603050405020304" charset="0"/>
              <a:cs typeface="Times New Roman" panose="02020603050405020304" charset="0"/>
            </a:endParaRPr>
          </a:p>
          <a:p>
            <a:r>
              <a:rPr lang="en-US" sz="2000" b="1" i="1" dirty="0">
                <a:latin typeface="Times New Roman" panose="02020603050405020304" charset="0"/>
                <a:cs typeface="Times New Roman" panose="02020603050405020304" charset="0"/>
              </a:rPr>
              <a:t>Temperature and Heat Flux vs. Iterations:</a:t>
            </a:r>
            <a:r>
              <a:rPr lang="en-US" sz="2000" dirty="0">
                <a:latin typeface="Times New Roman" panose="02020603050405020304" charset="0"/>
                <a:cs typeface="Times New Roman" panose="02020603050405020304" charset="0"/>
              </a:rPr>
              <a:t> Graph shows a stable temperature and efficient heat dissipation with high heat flux.</a:t>
            </a:r>
          </a:p>
          <a:p>
            <a:endParaRPr lang="en-US" sz="2000" i="1" dirty="0">
              <a:latin typeface="Times New Roman" panose="02020603050405020304" charset="0"/>
              <a:cs typeface="Times New Roman" panose="02020603050405020304" charset="0"/>
            </a:endParaRPr>
          </a:p>
          <a:p>
            <a:r>
              <a:rPr lang="en-US" sz="2000" b="1" i="1" dirty="0">
                <a:latin typeface="Times New Roman" panose="02020603050405020304" charset="0"/>
                <a:cs typeface="Times New Roman" panose="02020603050405020304" charset="0"/>
              </a:rPr>
              <a:t>Conclusion:</a:t>
            </a:r>
            <a:r>
              <a:rPr lang="en-CA" altLang="en-US" sz="2000" i="1" dirty="0">
                <a:latin typeface="Times New Roman" panose="02020603050405020304" charset="0"/>
                <a:cs typeface="Times New Roman" panose="02020603050405020304" charset="0"/>
              </a:rPr>
              <a:t> </a:t>
            </a:r>
            <a:r>
              <a:rPr lang="en-US" sz="2000" dirty="0">
                <a:latin typeface="Times New Roman" panose="02020603050405020304" charset="0"/>
                <a:cs typeface="Times New Roman" panose="02020603050405020304" charset="0"/>
              </a:rPr>
              <a:t>Liquid cooling maintains CPU temperature well within safe limits, even under high loads, proving effective for high TDP applications.</a:t>
            </a:r>
          </a:p>
          <a:p>
            <a:endParaRPr lang="en-US" sz="2000" dirty="0">
              <a:latin typeface="Times New Roman" panose="02020603050405020304" charset="0"/>
              <a:cs typeface="Times New Roman" panose="02020603050405020304" charset="0"/>
            </a:endParaRPr>
          </a:p>
        </p:txBody>
      </p:sp>
      <p:sp>
        <p:nvSpPr>
          <p:cNvPr id="8" name="Text Box 8">
            <a:extLst>
              <a:ext uri="{FF2B5EF4-FFF2-40B4-BE49-F238E27FC236}">
                <a16:creationId xmlns:a16="http://schemas.microsoft.com/office/drawing/2014/main" id="{B17411C8-417E-245B-4057-1017D0896C64}"/>
              </a:ext>
            </a:extLst>
          </p:cNvPr>
          <p:cNvSpPr txBox="1"/>
          <p:nvPr/>
        </p:nvSpPr>
        <p:spPr>
          <a:xfrm>
            <a:off x="7005634" y="2543243"/>
            <a:ext cx="4806382" cy="2031325"/>
          </a:xfrm>
          <a:prstGeom prst="rect">
            <a:avLst/>
          </a:prstGeom>
          <a:noFill/>
        </p:spPr>
        <p:txBody>
          <a:bodyPr wrap="square" rtlCol="0">
            <a:spAutoFit/>
          </a:bodyPr>
          <a:lstStyle/>
          <a:p>
            <a:r>
              <a:rPr lang="en-US" dirty="0">
                <a:latin typeface="Times New Roman" panose="02020603050405020304" charset="0"/>
                <a:cs typeface="Times New Roman" panose="02020603050405020304" charset="0"/>
              </a:rPr>
              <a:t>Water-</a:t>
            </a:r>
            <a:r>
              <a:rPr lang="en-US" dirty="0" err="1">
                <a:latin typeface="Times New Roman" panose="02020603050405020304" charset="0"/>
                <a:cs typeface="Times New Roman" panose="02020603050405020304" charset="0"/>
              </a:rPr>
              <a:t>liguid</a:t>
            </a:r>
            <a:r>
              <a:rPr lang="en-US" dirty="0">
                <a:latin typeface="Times New Roman" panose="02020603050405020304" charset="0"/>
                <a:cs typeface="Times New Roman" panose="02020603050405020304" charset="0"/>
              </a:rPr>
              <a:t> was taken as fluid parameter, the following parameters were taken as solid objects:</a:t>
            </a:r>
          </a:p>
          <a:p>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1.</a:t>
            </a:r>
            <a:r>
              <a:rPr lang="en-US" b="1" i="1" dirty="0">
                <a:latin typeface="Times New Roman" panose="02020603050405020304" charset="0"/>
                <a:cs typeface="Times New Roman" panose="02020603050405020304" charset="0"/>
              </a:rPr>
              <a:t>Cold plane</a:t>
            </a:r>
            <a:r>
              <a:rPr lang="en-US" b="1"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rPr>
              <a:t>as </a:t>
            </a:r>
            <a:r>
              <a:rPr lang="en-US" dirty="0" err="1">
                <a:latin typeface="Times New Roman" panose="02020603050405020304" charset="0"/>
                <a:cs typeface="Times New Roman" panose="02020603050405020304" charset="0"/>
              </a:rPr>
              <a:t>aluminium</a:t>
            </a:r>
            <a:r>
              <a:rPr lang="en-US" dirty="0">
                <a:latin typeface="Times New Roman" panose="02020603050405020304" charset="0"/>
                <a:cs typeface="Times New Roman" panose="02020603050405020304" charset="0"/>
              </a:rPr>
              <a:t> alloy wrought 3015 o</a:t>
            </a:r>
          </a:p>
          <a:p>
            <a:r>
              <a:rPr lang="en-US" dirty="0">
                <a:latin typeface="Times New Roman" panose="02020603050405020304" charset="0"/>
                <a:cs typeface="Times New Roman" panose="02020603050405020304" charset="0"/>
              </a:rPr>
              <a:t>2.</a:t>
            </a:r>
            <a:r>
              <a:rPr lang="en-US" b="1" i="1" dirty="0">
                <a:latin typeface="Times New Roman" panose="02020603050405020304" charset="0"/>
                <a:cs typeface="Times New Roman" panose="02020603050405020304" charset="0"/>
              </a:rPr>
              <a:t>CPU </a:t>
            </a:r>
            <a:r>
              <a:rPr lang="en-US" dirty="0">
                <a:latin typeface="Times New Roman" panose="02020603050405020304" charset="0"/>
                <a:cs typeface="Times New Roman" panose="02020603050405020304" charset="0"/>
              </a:rPr>
              <a:t>as </a:t>
            </a:r>
            <a:r>
              <a:rPr lang="en-US" b="1" i="1" dirty="0">
                <a:latin typeface="Times New Roman" panose="02020603050405020304" charset="0"/>
                <a:cs typeface="Times New Roman" panose="02020603050405020304" charset="0"/>
              </a:rPr>
              <a:t>silicon pure</a:t>
            </a:r>
          </a:p>
          <a:p>
            <a:r>
              <a:rPr lang="en-US" dirty="0">
                <a:latin typeface="Times New Roman" panose="02020603050405020304" charset="0"/>
                <a:cs typeface="Times New Roman" panose="02020603050405020304" charset="0"/>
              </a:rPr>
              <a:t>3.</a:t>
            </a:r>
            <a:r>
              <a:rPr lang="en-US" b="1" i="1" dirty="0">
                <a:latin typeface="Times New Roman" panose="02020603050405020304" charset="0"/>
                <a:cs typeface="Times New Roman" panose="02020603050405020304" charset="0"/>
              </a:rPr>
              <a:t>PCB </a:t>
            </a:r>
            <a:r>
              <a:rPr lang="en-US" dirty="0">
                <a:latin typeface="Times New Roman" panose="02020603050405020304" charset="0"/>
                <a:cs typeface="Times New Roman" panose="02020603050405020304" charset="0"/>
              </a:rPr>
              <a:t>as </a:t>
            </a:r>
            <a:r>
              <a:rPr lang="en-US" b="1" i="1" dirty="0" err="1">
                <a:latin typeface="Times New Roman" panose="02020603050405020304" charset="0"/>
                <a:cs typeface="Times New Roman" panose="02020603050405020304" charset="0"/>
              </a:rPr>
              <a:t>pcb</a:t>
            </a:r>
            <a:r>
              <a:rPr lang="en-US" b="1" i="1" dirty="0">
                <a:latin typeface="Times New Roman" panose="02020603050405020304" charset="0"/>
                <a:cs typeface="Times New Roman" panose="02020603050405020304" charset="0"/>
              </a:rPr>
              <a:t> laminate</a:t>
            </a: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4.</a:t>
            </a:r>
            <a:r>
              <a:rPr lang="en-US" b="1" i="1" dirty="0">
                <a:latin typeface="Times New Roman" panose="02020603050405020304" charset="0"/>
                <a:cs typeface="Times New Roman" panose="02020603050405020304" charset="0"/>
              </a:rPr>
              <a:t>TIM </a:t>
            </a:r>
            <a:r>
              <a:rPr lang="en-US" dirty="0">
                <a:latin typeface="Times New Roman" panose="02020603050405020304" charset="0"/>
                <a:cs typeface="Times New Roman" panose="02020603050405020304" charset="0"/>
              </a:rPr>
              <a:t>as </a:t>
            </a:r>
            <a:r>
              <a:rPr lang="en-US" b="1" i="1" dirty="0">
                <a:latin typeface="Times New Roman" panose="02020603050405020304" charset="0"/>
                <a:cs typeface="Times New Roman" panose="02020603050405020304" charset="0"/>
              </a:rPr>
              <a:t>cooper alloy c96200</a:t>
            </a:r>
          </a:p>
        </p:txBody>
      </p:sp>
    </p:spTree>
    <p:extLst>
      <p:ext uri="{BB962C8B-B14F-4D97-AF65-F5344CB8AC3E}">
        <p14:creationId xmlns:p14="http://schemas.microsoft.com/office/powerpoint/2010/main" val="739048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48DB6-B72D-5B98-E219-35AAF606DAE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7162F40-88B5-CC88-F136-90869DA94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2130C6CB-19F5-70D7-886F-2C342F4DFF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a:extLst>
              <a:ext uri="{FF2B5EF4-FFF2-40B4-BE49-F238E27FC236}">
                <a16:creationId xmlns:a16="http://schemas.microsoft.com/office/drawing/2014/main" id="{D90E40C5-84FF-51DB-6B36-6CE4C09AFB8E}"/>
              </a:ext>
            </a:extLst>
          </p:cNvPr>
          <p:cNvSpPr>
            <a:spLocks noGrp="1"/>
          </p:cNvSpPr>
          <p:nvPr>
            <p:ph type="sldNum" sz="quarter" idx="12"/>
          </p:nvPr>
        </p:nvSpPr>
        <p:spPr/>
        <p:txBody>
          <a:bodyPr/>
          <a:lstStyle/>
          <a:p>
            <a:fld id="{6C783ABD-0AEF-4763-A163-2BB5CCD3D559}" type="slidenum">
              <a:rPr lang="en-US" smtClean="0"/>
              <a:t>16</a:t>
            </a:fld>
            <a:endParaRPr lang="en-US"/>
          </a:p>
        </p:txBody>
      </p:sp>
      <p:sp>
        <p:nvSpPr>
          <p:cNvPr id="3" name="Rectangle 5">
            <a:extLst>
              <a:ext uri="{FF2B5EF4-FFF2-40B4-BE49-F238E27FC236}">
                <a16:creationId xmlns:a16="http://schemas.microsoft.com/office/drawing/2014/main" id="{F8D8CEC5-0A14-3C0E-8289-B0C2AA684D24}"/>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itle 74">
            <a:extLst>
              <a:ext uri="{FF2B5EF4-FFF2-40B4-BE49-F238E27FC236}">
                <a16:creationId xmlns:a16="http://schemas.microsoft.com/office/drawing/2014/main" id="{C208F16A-CD88-A226-9BE5-7A43E1ABB687}"/>
              </a:ext>
            </a:extLst>
          </p:cNvPr>
          <p:cNvSpPr txBox="1"/>
          <p:nvPr/>
        </p:nvSpPr>
        <p:spPr>
          <a:xfrm>
            <a:off x="760395" y="492612"/>
            <a:ext cx="6487427" cy="23158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defTabSz="913765" eaLnBrk="0" fontAlgn="base" hangingPunct="0">
              <a:spcAft>
                <a:spcPct val="0"/>
              </a:spcAft>
              <a:defRPr/>
            </a:pPr>
            <a:r>
              <a:rPr lang="en-US" sz="2800" b="1" dirty="0">
                <a:solidFill>
                  <a:schemeClr val="tx1"/>
                </a:solidFill>
                <a:latin typeface="Times New Roman" panose="02020603050405020304" charset="0"/>
                <a:ea typeface="+mn-ea"/>
                <a:cs typeface="Times New Roman" panose="02020603050405020304" charset="0"/>
                <a:sym typeface="+mn-ea"/>
              </a:rPr>
              <a:t>Cold Plate Simulation </a:t>
            </a:r>
            <a:r>
              <a:rPr lang="en-CA" sz="2800" b="1" dirty="0">
                <a:solidFill>
                  <a:schemeClr val="tx1"/>
                </a:solidFill>
                <a:latin typeface="Times New Roman" panose="02020603050405020304" charset="0"/>
                <a:ea typeface="+mn-ea"/>
                <a:cs typeface="Times New Roman" panose="02020603050405020304" charset="0"/>
                <a:sym typeface="+mn-ea"/>
              </a:rPr>
              <a:t>Parameters</a:t>
            </a:r>
            <a:endParaRPr lang="en-US" altLang="zh-CN" sz="2800" b="1" dirty="0">
              <a:solidFill>
                <a:schemeClr val="tx1"/>
              </a:solidFill>
              <a:latin typeface="Times New Roman" panose="02020603050405020304" charset="0"/>
              <a:ea typeface="+mn-ea"/>
              <a:cs typeface="Times New Roman" panose="02020603050405020304" charset="0"/>
            </a:endParaRPr>
          </a:p>
        </p:txBody>
      </p:sp>
      <p:sp>
        <p:nvSpPr>
          <p:cNvPr id="6" name="Text Box 1">
            <a:extLst>
              <a:ext uri="{FF2B5EF4-FFF2-40B4-BE49-F238E27FC236}">
                <a16:creationId xmlns:a16="http://schemas.microsoft.com/office/drawing/2014/main" id="{4217FAB7-5C64-46A1-3E80-FB498FA58449}"/>
              </a:ext>
            </a:extLst>
          </p:cNvPr>
          <p:cNvSpPr txBox="1"/>
          <p:nvPr/>
        </p:nvSpPr>
        <p:spPr>
          <a:xfrm>
            <a:off x="580390" y="1748957"/>
            <a:ext cx="9401810" cy="3148330"/>
          </a:xfrm>
          <a:prstGeom prst="rect">
            <a:avLst/>
          </a:prstGeom>
        </p:spPr>
        <p:txBody>
          <a:bodyPr wrap="square">
            <a:spAutoFit/>
          </a:bodyPr>
          <a:lstStyle/>
          <a:p>
            <a:pPr defTabSz="266700">
              <a:lnSpc>
                <a:spcPct val="150000"/>
              </a:lnSpc>
            </a:pPr>
            <a:r>
              <a:rPr sz="1600" b="1" i="1" dirty="0">
                <a:latin typeface="Times New Roman" panose="02020603050405020304"/>
                <a:ea typeface="Calibri" panose="020F0502020204030204"/>
              </a:rPr>
              <a:t>Velocity Inlet</a:t>
            </a:r>
            <a:r>
              <a:rPr sz="1600" i="1" dirty="0">
                <a:latin typeface="Times New Roman" panose="02020603050405020304"/>
                <a:ea typeface="Calibri" panose="020F0502020204030204"/>
              </a:rPr>
              <a:t>:</a:t>
            </a:r>
            <a:r>
              <a:rPr sz="1600" dirty="0">
                <a:latin typeface="Times New Roman" panose="02020603050405020304"/>
                <a:ea typeface="Calibri" panose="020F0502020204030204"/>
              </a:rPr>
              <a:t> The inlet boundary condition was defined as a </a:t>
            </a:r>
            <a:r>
              <a:rPr sz="1600" b="1" i="1" dirty="0">
                <a:latin typeface="Times New Roman" panose="02020603050405020304"/>
                <a:ea typeface="Calibri" panose="020F0502020204030204"/>
              </a:rPr>
              <a:t>Velocity Inlet</a:t>
            </a:r>
            <a:r>
              <a:rPr sz="1600" dirty="0">
                <a:latin typeface="Times New Roman" panose="02020603050405020304"/>
                <a:ea typeface="Calibri" panose="020F0502020204030204"/>
              </a:rPr>
              <a:t> based on a specified volumetric flow rate of 2 l/min. Given the pipe diameter of 6 mm, the equivalent inlet velocity was calculated as approximately </a:t>
            </a:r>
            <a:r>
              <a:rPr sz="1600" b="1" i="1" dirty="0">
                <a:latin typeface="Times New Roman" panose="02020603050405020304"/>
                <a:ea typeface="Calibri" panose="020F0502020204030204"/>
              </a:rPr>
              <a:t>1.18 m/s</a:t>
            </a:r>
            <a:r>
              <a:rPr sz="1600" i="1" dirty="0">
                <a:latin typeface="Times New Roman" panose="02020603050405020304"/>
                <a:ea typeface="Calibri" panose="020F0502020204030204"/>
              </a:rPr>
              <a:t>.</a:t>
            </a:r>
            <a:endParaRPr sz="1600" dirty="0">
              <a:latin typeface="Times New Roman" panose="02020603050405020304"/>
              <a:ea typeface="Calibri" panose="020F0502020204030204"/>
            </a:endParaRPr>
          </a:p>
          <a:p>
            <a:pPr defTabSz="266700">
              <a:lnSpc>
                <a:spcPct val="150000"/>
              </a:lnSpc>
            </a:pPr>
            <a:r>
              <a:rPr sz="1600" b="1" i="1" dirty="0">
                <a:latin typeface="Times New Roman" panose="02020603050405020304"/>
                <a:ea typeface="Calibri" panose="020F0502020204030204"/>
              </a:rPr>
              <a:t>Pressure Outlet</a:t>
            </a:r>
            <a:r>
              <a:rPr sz="1600" i="1" dirty="0">
                <a:latin typeface="Times New Roman" panose="02020603050405020304"/>
                <a:ea typeface="Calibri" panose="020F0502020204030204"/>
              </a:rPr>
              <a:t>:</a:t>
            </a:r>
            <a:r>
              <a:rPr sz="1600" dirty="0">
                <a:latin typeface="Times New Roman" panose="02020603050405020304"/>
                <a:ea typeface="Calibri" panose="020F0502020204030204"/>
              </a:rPr>
              <a:t> The outlet boundary was set as a </a:t>
            </a:r>
            <a:r>
              <a:rPr sz="1600" b="1" i="1" dirty="0">
                <a:latin typeface="Times New Roman" panose="02020603050405020304"/>
                <a:ea typeface="Calibri" panose="020F0502020204030204"/>
              </a:rPr>
              <a:t>Pressure Outlet</a:t>
            </a:r>
            <a:r>
              <a:rPr sz="1600" dirty="0">
                <a:latin typeface="Times New Roman" panose="02020603050405020304"/>
                <a:ea typeface="Calibri" panose="020F0502020204030204"/>
              </a:rPr>
              <a:t> with a maximum allowable pressure drop of 0.5 bar, converted to 50,000 Pa.</a:t>
            </a:r>
          </a:p>
          <a:p>
            <a:pPr defTabSz="266700">
              <a:lnSpc>
                <a:spcPct val="150000"/>
              </a:lnSpc>
              <a:spcAft>
                <a:spcPts val="800"/>
              </a:spcAft>
            </a:pPr>
            <a:r>
              <a:rPr sz="1600" dirty="0">
                <a:latin typeface="Times New Roman" panose="02020603050405020304"/>
                <a:ea typeface="Calibri" panose="020F0502020204030204"/>
              </a:rPr>
              <a:t>This setup ensures that the model accurately reflects the specified fluid dynamics and thermal conditions within the cold plate system.</a:t>
            </a:r>
          </a:p>
          <a:p>
            <a:pPr defTabSz="266700">
              <a:lnSpc>
                <a:spcPct val="150000"/>
              </a:lnSpc>
              <a:spcAft>
                <a:spcPts val="800"/>
              </a:spcAft>
            </a:pPr>
            <a:r>
              <a:rPr sz="1600" dirty="0">
                <a:latin typeface="Times New Roman" panose="02020603050405020304"/>
                <a:ea typeface="Calibri" panose="020F0502020204030204"/>
              </a:rPr>
              <a:t>All other steps of model creation are done in the same way as in the previous tasks.</a:t>
            </a:r>
          </a:p>
        </p:txBody>
      </p:sp>
    </p:spTree>
    <p:extLst>
      <p:ext uri="{BB962C8B-B14F-4D97-AF65-F5344CB8AC3E}">
        <p14:creationId xmlns:p14="http://schemas.microsoft.com/office/powerpoint/2010/main" val="2834597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EB6F7-547A-D710-6166-7A4C5594B7F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51A7AD3-0626-C6A6-2B7D-58E84207B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CF3B60D4-7AAF-FB97-7050-51ABB6BF84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a:extLst>
              <a:ext uri="{FF2B5EF4-FFF2-40B4-BE49-F238E27FC236}">
                <a16:creationId xmlns:a16="http://schemas.microsoft.com/office/drawing/2014/main" id="{1CF701EF-5B6F-0047-82AF-789D66D89D71}"/>
              </a:ext>
            </a:extLst>
          </p:cNvPr>
          <p:cNvSpPr>
            <a:spLocks noGrp="1"/>
          </p:cNvSpPr>
          <p:nvPr>
            <p:ph type="sldNum" sz="quarter" idx="12"/>
          </p:nvPr>
        </p:nvSpPr>
        <p:spPr/>
        <p:txBody>
          <a:bodyPr/>
          <a:lstStyle/>
          <a:p>
            <a:fld id="{6C783ABD-0AEF-4763-A163-2BB5CCD3D559}" type="slidenum">
              <a:rPr lang="en-US" smtClean="0"/>
              <a:t>17</a:t>
            </a:fld>
            <a:endParaRPr lang="en-US"/>
          </a:p>
        </p:txBody>
      </p:sp>
      <p:sp>
        <p:nvSpPr>
          <p:cNvPr id="3" name="Rectangle 5">
            <a:extLst>
              <a:ext uri="{FF2B5EF4-FFF2-40B4-BE49-F238E27FC236}">
                <a16:creationId xmlns:a16="http://schemas.microsoft.com/office/drawing/2014/main" id="{EC2A21F0-024A-8920-F33B-821B00129041}"/>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itle 74">
            <a:extLst>
              <a:ext uri="{FF2B5EF4-FFF2-40B4-BE49-F238E27FC236}">
                <a16:creationId xmlns:a16="http://schemas.microsoft.com/office/drawing/2014/main" id="{B1827900-B555-2850-34A4-89682E329B2A}"/>
              </a:ext>
            </a:extLst>
          </p:cNvPr>
          <p:cNvSpPr txBox="1"/>
          <p:nvPr/>
        </p:nvSpPr>
        <p:spPr>
          <a:xfrm>
            <a:off x="760395" y="492612"/>
            <a:ext cx="6487427" cy="23158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defTabSz="913765" eaLnBrk="0" fontAlgn="base" hangingPunct="0">
              <a:spcAft>
                <a:spcPct val="0"/>
              </a:spcAft>
              <a:defRPr/>
            </a:pPr>
            <a:r>
              <a:rPr lang="en-US" sz="2800" b="1" dirty="0">
                <a:solidFill>
                  <a:schemeClr val="tx1"/>
                </a:solidFill>
                <a:latin typeface="Times New Roman" panose="02020603050405020304" charset="0"/>
                <a:ea typeface="+mn-ea"/>
                <a:cs typeface="Times New Roman" panose="02020603050405020304" charset="0"/>
                <a:sym typeface="+mn-ea"/>
              </a:rPr>
              <a:t>Cold Plate Simulation </a:t>
            </a:r>
            <a:r>
              <a:rPr lang="en-CA" sz="2800" b="1" dirty="0">
                <a:solidFill>
                  <a:schemeClr val="tx1"/>
                </a:solidFill>
                <a:latin typeface="Times New Roman" panose="02020603050405020304" charset="0"/>
                <a:ea typeface="+mn-ea"/>
                <a:cs typeface="Times New Roman" panose="02020603050405020304" charset="0"/>
                <a:sym typeface="+mn-ea"/>
              </a:rPr>
              <a:t>and Results</a:t>
            </a:r>
            <a:endParaRPr lang="en-US" altLang="zh-CN" sz="2800" b="1" dirty="0">
              <a:solidFill>
                <a:schemeClr val="tx1"/>
              </a:solidFill>
              <a:latin typeface="Times New Roman" panose="02020603050405020304" charset="0"/>
              <a:ea typeface="+mn-ea"/>
              <a:cs typeface="Times New Roman" panose="02020603050405020304" charset="0"/>
            </a:endParaRPr>
          </a:p>
        </p:txBody>
      </p:sp>
      <p:pic>
        <p:nvPicPr>
          <p:cNvPr id="13" name="Picture 32" descr="Скріншот 2024-11-04 180841">
            <a:extLst>
              <a:ext uri="{FF2B5EF4-FFF2-40B4-BE49-F238E27FC236}">
                <a16:creationId xmlns:a16="http://schemas.microsoft.com/office/drawing/2014/main" id="{E47C12EC-057E-49A0-33B1-9409D7376992}"/>
              </a:ext>
            </a:extLst>
          </p:cNvPr>
          <p:cNvPicPr>
            <a:picLocks noChangeAspect="1"/>
          </p:cNvPicPr>
          <p:nvPr/>
        </p:nvPicPr>
        <p:blipFill>
          <a:blip r:embed="rId4"/>
          <a:stretch>
            <a:fillRect/>
          </a:stretch>
        </p:blipFill>
        <p:spPr>
          <a:xfrm>
            <a:off x="328971" y="1556155"/>
            <a:ext cx="5400300" cy="3096720"/>
          </a:xfrm>
          <a:prstGeom prst="rect">
            <a:avLst/>
          </a:prstGeom>
        </p:spPr>
      </p:pic>
      <p:pic>
        <p:nvPicPr>
          <p:cNvPr id="14" name="Picture 29" descr="Скріншот 2024-11-04 181003">
            <a:extLst>
              <a:ext uri="{FF2B5EF4-FFF2-40B4-BE49-F238E27FC236}">
                <a16:creationId xmlns:a16="http://schemas.microsoft.com/office/drawing/2014/main" id="{6F87D0BC-9A9A-7CED-5EF1-3DC1C07A5A7D}"/>
              </a:ext>
            </a:extLst>
          </p:cNvPr>
          <p:cNvPicPr>
            <a:picLocks noChangeAspect="1"/>
          </p:cNvPicPr>
          <p:nvPr/>
        </p:nvPicPr>
        <p:blipFill>
          <a:blip r:embed="rId5"/>
          <a:stretch>
            <a:fillRect/>
          </a:stretch>
        </p:blipFill>
        <p:spPr>
          <a:xfrm>
            <a:off x="6254014" y="1556155"/>
            <a:ext cx="5609016" cy="3096720"/>
          </a:xfrm>
          <a:prstGeom prst="rect">
            <a:avLst/>
          </a:prstGeom>
        </p:spPr>
      </p:pic>
      <p:sp>
        <p:nvSpPr>
          <p:cNvPr id="16" name="Text Box 1">
            <a:extLst>
              <a:ext uri="{FF2B5EF4-FFF2-40B4-BE49-F238E27FC236}">
                <a16:creationId xmlns:a16="http://schemas.microsoft.com/office/drawing/2014/main" id="{DDF6E15B-7AD1-AC16-48A2-4C0320F60ECB}"/>
              </a:ext>
            </a:extLst>
          </p:cNvPr>
          <p:cNvSpPr txBox="1"/>
          <p:nvPr/>
        </p:nvSpPr>
        <p:spPr>
          <a:xfrm>
            <a:off x="1344048" y="4652875"/>
            <a:ext cx="4248150" cy="307392"/>
          </a:xfrm>
          <a:prstGeom prst="rect">
            <a:avLst/>
          </a:prstGeom>
        </p:spPr>
        <p:txBody>
          <a:bodyPr wrap="square">
            <a:spAutoFit/>
          </a:bodyPr>
          <a:lstStyle/>
          <a:p>
            <a:pPr defTabSz="266700">
              <a:lnSpc>
                <a:spcPct val="107000"/>
              </a:lnSpc>
              <a:spcAft>
                <a:spcPts val="800"/>
              </a:spcAft>
            </a:pPr>
            <a:r>
              <a:rPr sz="1400" dirty="0">
                <a:latin typeface="Times New Roman" panose="02020603050405020304" pitchFamily="18" charset="0"/>
                <a:ea typeface="Calibri" panose="020F0502020204030204" pitchFamily="34" charset="0"/>
              </a:rPr>
              <a:t>temperature dependence on iterations</a:t>
            </a:r>
          </a:p>
        </p:txBody>
      </p:sp>
      <p:sp>
        <p:nvSpPr>
          <p:cNvPr id="17" name="Text Box 6">
            <a:extLst>
              <a:ext uri="{FF2B5EF4-FFF2-40B4-BE49-F238E27FC236}">
                <a16:creationId xmlns:a16="http://schemas.microsoft.com/office/drawing/2014/main" id="{42349F0B-6D0C-C268-EED4-B70E5FB7F836}"/>
              </a:ext>
            </a:extLst>
          </p:cNvPr>
          <p:cNvSpPr txBox="1"/>
          <p:nvPr/>
        </p:nvSpPr>
        <p:spPr>
          <a:xfrm>
            <a:off x="6518522" y="4786021"/>
            <a:ext cx="5080000" cy="307392"/>
          </a:xfrm>
          <a:prstGeom prst="rect">
            <a:avLst/>
          </a:prstGeom>
        </p:spPr>
        <p:txBody>
          <a:bodyPr>
            <a:spAutoFit/>
          </a:bodyPr>
          <a:lstStyle/>
          <a:p>
            <a:pPr algn="ctr" defTabSz="266700">
              <a:lnSpc>
                <a:spcPct val="107000"/>
              </a:lnSpc>
              <a:spcAft>
                <a:spcPts val="800"/>
              </a:spcAft>
            </a:pPr>
            <a:r>
              <a:rPr sz="1400" dirty="0">
                <a:latin typeface="Times New Roman" panose="02020603050405020304" pitchFamily="18" charset="0"/>
                <a:ea typeface="Calibri" panose="020F0502020204030204" pitchFamily="34" charset="0"/>
              </a:rPr>
              <a:t>heat flux plane</a:t>
            </a:r>
          </a:p>
        </p:txBody>
      </p:sp>
    </p:spTree>
    <p:extLst>
      <p:ext uri="{BB962C8B-B14F-4D97-AF65-F5344CB8AC3E}">
        <p14:creationId xmlns:p14="http://schemas.microsoft.com/office/powerpoint/2010/main" val="1746983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BE8FA-0E86-AFAE-A104-75EF054F42F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B71D9E-1A2B-88FE-C492-B841D04C8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77C08163-D85F-613F-923F-481DBED08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a:extLst>
              <a:ext uri="{FF2B5EF4-FFF2-40B4-BE49-F238E27FC236}">
                <a16:creationId xmlns:a16="http://schemas.microsoft.com/office/drawing/2014/main" id="{F47ADF08-1237-1AAC-6B94-88CB44FAC68E}"/>
              </a:ext>
            </a:extLst>
          </p:cNvPr>
          <p:cNvSpPr>
            <a:spLocks noGrp="1"/>
          </p:cNvSpPr>
          <p:nvPr>
            <p:ph type="sldNum" sz="quarter" idx="12"/>
          </p:nvPr>
        </p:nvSpPr>
        <p:spPr/>
        <p:txBody>
          <a:bodyPr/>
          <a:lstStyle/>
          <a:p>
            <a:fld id="{6C783ABD-0AEF-4763-A163-2BB5CCD3D559}" type="slidenum">
              <a:rPr lang="en-US" smtClean="0"/>
              <a:t>18</a:t>
            </a:fld>
            <a:endParaRPr lang="en-US"/>
          </a:p>
        </p:txBody>
      </p:sp>
      <p:sp>
        <p:nvSpPr>
          <p:cNvPr id="3" name="Rectangle 5">
            <a:extLst>
              <a:ext uri="{FF2B5EF4-FFF2-40B4-BE49-F238E27FC236}">
                <a16:creationId xmlns:a16="http://schemas.microsoft.com/office/drawing/2014/main" id="{FC116D38-CA35-F6E8-87B3-B50E04208F7C}"/>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itle 74">
            <a:extLst>
              <a:ext uri="{FF2B5EF4-FFF2-40B4-BE49-F238E27FC236}">
                <a16:creationId xmlns:a16="http://schemas.microsoft.com/office/drawing/2014/main" id="{4FDBF1AF-868D-37B8-969B-48F28AD1F82F}"/>
              </a:ext>
            </a:extLst>
          </p:cNvPr>
          <p:cNvSpPr txBox="1"/>
          <p:nvPr/>
        </p:nvSpPr>
        <p:spPr>
          <a:xfrm>
            <a:off x="760395" y="492612"/>
            <a:ext cx="6487427" cy="23158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defTabSz="913765" eaLnBrk="0" fontAlgn="base" hangingPunct="0">
              <a:spcAft>
                <a:spcPct val="0"/>
              </a:spcAft>
              <a:defRPr/>
            </a:pPr>
            <a:r>
              <a:rPr lang="en-US" sz="2800" b="1" dirty="0">
                <a:solidFill>
                  <a:schemeClr val="tx1"/>
                </a:solidFill>
                <a:latin typeface="Times New Roman" panose="02020603050405020304" charset="0"/>
                <a:ea typeface="+mn-ea"/>
                <a:cs typeface="Times New Roman" panose="02020603050405020304" charset="0"/>
                <a:sym typeface="+mn-ea"/>
              </a:rPr>
              <a:t>Cold Plate Simulation </a:t>
            </a:r>
            <a:r>
              <a:rPr lang="en-CA" sz="2800" b="1" dirty="0">
                <a:solidFill>
                  <a:schemeClr val="tx1"/>
                </a:solidFill>
                <a:latin typeface="Times New Roman" panose="02020603050405020304" charset="0"/>
                <a:ea typeface="+mn-ea"/>
                <a:cs typeface="Times New Roman" panose="02020603050405020304" charset="0"/>
                <a:sym typeface="+mn-ea"/>
              </a:rPr>
              <a:t>and Results</a:t>
            </a:r>
            <a:endParaRPr lang="en-US" altLang="zh-CN" sz="2800" b="1" dirty="0">
              <a:solidFill>
                <a:schemeClr val="tx1"/>
              </a:solidFill>
              <a:latin typeface="Times New Roman" panose="02020603050405020304" charset="0"/>
              <a:ea typeface="+mn-ea"/>
              <a:cs typeface="Times New Roman" panose="02020603050405020304" charset="0"/>
            </a:endParaRPr>
          </a:p>
        </p:txBody>
      </p:sp>
      <p:pic>
        <p:nvPicPr>
          <p:cNvPr id="6" name="Picture 2">
            <a:extLst>
              <a:ext uri="{FF2B5EF4-FFF2-40B4-BE49-F238E27FC236}">
                <a16:creationId xmlns:a16="http://schemas.microsoft.com/office/drawing/2014/main" id="{EA782F8D-F145-96D6-40EC-5DC4D9DB3200}"/>
              </a:ext>
            </a:extLst>
          </p:cNvPr>
          <p:cNvPicPr>
            <a:picLocks noChangeAspect="1"/>
          </p:cNvPicPr>
          <p:nvPr/>
        </p:nvPicPr>
        <p:blipFill>
          <a:blip r:embed="rId4"/>
          <a:stretch>
            <a:fillRect/>
          </a:stretch>
        </p:blipFill>
        <p:spPr>
          <a:xfrm>
            <a:off x="391795" y="1477141"/>
            <a:ext cx="5585818" cy="2902353"/>
          </a:xfrm>
          <a:prstGeom prst="rect">
            <a:avLst/>
          </a:prstGeom>
          <a:noFill/>
          <a:ln>
            <a:noFill/>
          </a:ln>
        </p:spPr>
      </p:pic>
      <p:sp>
        <p:nvSpPr>
          <p:cNvPr id="7" name="Text Box 2">
            <a:extLst>
              <a:ext uri="{FF2B5EF4-FFF2-40B4-BE49-F238E27FC236}">
                <a16:creationId xmlns:a16="http://schemas.microsoft.com/office/drawing/2014/main" id="{5E890F70-EC5B-777F-1A4C-969F049651B2}"/>
              </a:ext>
            </a:extLst>
          </p:cNvPr>
          <p:cNvSpPr txBox="1"/>
          <p:nvPr/>
        </p:nvSpPr>
        <p:spPr>
          <a:xfrm>
            <a:off x="644704" y="4620628"/>
            <a:ext cx="5080000" cy="511810"/>
          </a:xfrm>
          <a:prstGeom prst="rect">
            <a:avLst/>
          </a:prstGeom>
        </p:spPr>
        <p:txBody>
          <a:bodyPr>
            <a:noAutofit/>
          </a:bodyPr>
          <a:lstStyle/>
          <a:p>
            <a:pPr algn="ctr" defTabSz="266700">
              <a:lnSpc>
                <a:spcPct val="107000"/>
              </a:lnSpc>
              <a:spcAft>
                <a:spcPts val="800"/>
              </a:spcAft>
            </a:pPr>
            <a:r>
              <a:rPr sz="1400" dirty="0">
                <a:latin typeface="Times New Roman" panose="02020603050405020304" pitchFamily="18" charset="0"/>
                <a:ea typeface="Calibri" panose="020F0502020204030204" pitchFamily="34" charset="0"/>
              </a:rPr>
              <a:t>temperature body</a:t>
            </a:r>
          </a:p>
          <a:p>
            <a:pPr algn="ctr" defTabSz="266700">
              <a:lnSpc>
                <a:spcPct val="107000"/>
              </a:lnSpc>
              <a:spcAft>
                <a:spcPts val="800"/>
              </a:spcAft>
            </a:pPr>
            <a:r>
              <a:rPr sz="1600" i="1" dirty="0">
                <a:latin typeface="Times New Roman" panose="02020603050405020304"/>
                <a:ea typeface="Calibri" panose="020F0502020204030204"/>
              </a:rPr>
              <a:t> </a:t>
            </a:r>
          </a:p>
        </p:txBody>
      </p:sp>
      <p:pic>
        <p:nvPicPr>
          <p:cNvPr id="8" name="Picture 3">
            <a:extLst>
              <a:ext uri="{FF2B5EF4-FFF2-40B4-BE49-F238E27FC236}">
                <a16:creationId xmlns:a16="http://schemas.microsoft.com/office/drawing/2014/main" id="{2F33761C-329A-83E3-B123-C9AABBCF9725}"/>
              </a:ext>
            </a:extLst>
          </p:cNvPr>
          <p:cNvPicPr>
            <a:picLocks noChangeAspect="1"/>
          </p:cNvPicPr>
          <p:nvPr/>
        </p:nvPicPr>
        <p:blipFill>
          <a:blip r:embed="rId5"/>
          <a:stretch>
            <a:fillRect/>
          </a:stretch>
        </p:blipFill>
        <p:spPr>
          <a:xfrm>
            <a:off x="6193155" y="1477141"/>
            <a:ext cx="5618861" cy="2937249"/>
          </a:xfrm>
          <a:prstGeom prst="rect">
            <a:avLst/>
          </a:prstGeom>
          <a:noFill/>
          <a:ln>
            <a:noFill/>
          </a:ln>
        </p:spPr>
      </p:pic>
      <p:sp>
        <p:nvSpPr>
          <p:cNvPr id="10" name="Text Box 5">
            <a:extLst>
              <a:ext uri="{FF2B5EF4-FFF2-40B4-BE49-F238E27FC236}">
                <a16:creationId xmlns:a16="http://schemas.microsoft.com/office/drawing/2014/main" id="{5246294F-6A7D-DCC1-2FF8-64C649242ED2}"/>
              </a:ext>
            </a:extLst>
          </p:cNvPr>
          <p:cNvSpPr txBox="1"/>
          <p:nvPr/>
        </p:nvSpPr>
        <p:spPr>
          <a:xfrm>
            <a:off x="6539664" y="4620628"/>
            <a:ext cx="5080000" cy="307392"/>
          </a:xfrm>
          <a:prstGeom prst="rect">
            <a:avLst/>
          </a:prstGeom>
        </p:spPr>
        <p:txBody>
          <a:bodyPr>
            <a:spAutoFit/>
          </a:bodyPr>
          <a:lstStyle/>
          <a:p>
            <a:pPr algn="ctr" defTabSz="266700">
              <a:lnSpc>
                <a:spcPct val="107000"/>
              </a:lnSpc>
              <a:spcAft>
                <a:spcPts val="800"/>
              </a:spcAft>
            </a:pPr>
            <a:r>
              <a:rPr sz="1400" dirty="0">
                <a:latin typeface="Times New Roman" panose="02020603050405020304" pitchFamily="18" charset="0"/>
                <a:ea typeface="Calibri" panose="020F0502020204030204" pitchFamily="34" charset="0"/>
              </a:rPr>
              <a:t>heat flux vectors</a:t>
            </a:r>
          </a:p>
        </p:txBody>
      </p:sp>
    </p:spTree>
    <p:extLst>
      <p:ext uri="{BB962C8B-B14F-4D97-AF65-F5344CB8AC3E}">
        <p14:creationId xmlns:p14="http://schemas.microsoft.com/office/powerpoint/2010/main" val="1506022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4AB4D-6497-A03F-F3A3-70F802B4A4D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78B8821-8D8C-E738-B982-8869FDF63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34BE95DE-31FD-927A-7020-38897E3119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a:extLst>
              <a:ext uri="{FF2B5EF4-FFF2-40B4-BE49-F238E27FC236}">
                <a16:creationId xmlns:a16="http://schemas.microsoft.com/office/drawing/2014/main" id="{0FBF266B-617B-0D7E-5ACE-FB7F68F97D6D}"/>
              </a:ext>
            </a:extLst>
          </p:cNvPr>
          <p:cNvSpPr>
            <a:spLocks noGrp="1"/>
          </p:cNvSpPr>
          <p:nvPr>
            <p:ph type="sldNum" sz="quarter" idx="12"/>
          </p:nvPr>
        </p:nvSpPr>
        <p:spPr/>
        <p:txBody>
          <a:bodyPr/>
          <a:lstStyle/>
          <a:p>
            <a:fld id="{6C783ABD-0AEF-4763-A163-2BB5CCD3D559}" type="slidenum">
              <a:rPr lang="en-US" smtClean="0"/>
              <a:t>19</a:t>
            </a:fld>
            <a:endParaRPr lang="en-US"/>
          </a:p>
        </p:txBody>
      </p:sp>
      <p:sp>
        <p:nvSpPr>
          <p:cNvPr id="3" name="Rectangle 5">
            <a:extLst>
              <a:ext uri="{FF2B5EF4-FFF2-40B4-BE49-F238E27FC236}">
                <a16:creationId xmlns:a16="http://schemas.microsoft.com/office/drawing/2014/main" id="{856E5D0F-B2A3-8B08-900F-39F536F0BA42}"/>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itle 74">
            <a:extLst>
              <a:ext uri="{FF2B5EF4-FFF2-40B4-BE49-F238E27FC236}">
                <a16:creationId xmlns:a16="http://schemas.microsoft.com/office/drawing/2014/main" id="{D5219CCD-F6BD-C84F-6BF6-FFD9F21F14A0}"/>
              </a:ext>
            </a:extLst>
          </p:cNvPr>
          <p:cNvSpPr txBox="1"/>
          <p:nvPr/>
        </p:nvSpPr>
        <p:spPr>
          <a:xfrm>
            <a:off x="760395" y="492612"/>
            <a:ext cx="6487427" cy="23158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defTabSz="913765" eaLnBrk="0" fontAlgn="base" hangingPunct="0">
              <a:spcAft>
                <a:spcPct val="0"/>
              </a:spcAft>
              <a:defRPr/>
            </a:pPr>
            <a:r>
              <a:rPr lang="en-US" sz="2800" b="1" dirty="0">
                <a:solidFill>
                  <a:schemeClr val="tx1"/>
                </a:solidFill>
                <a:latin typeface="Times New Roman" panose="02020603050405020304" charset="0"/>
                <a:ea typeface="+mn-ea"/>
                <a:cs typeface="Times New Roman" panose="02020603050405020304" charset="0"/>
                <a:sym typeface="+mn-ea"/>
              </a:rPr>
              <a:t>Cold Plate Simulation </a:t>
            </a:r>
            <a:r>
              <a:rPr lang="en-CA" sz="2800" b="1" dirty="0">
                <a:solidFill>
                  <a:schemeClr val="tx1"/>
                </a:solidFill>
                <a:latin typeface="Times New Roman" panose="02020603050405020304" charset="0"/>
                <a:ea typeface="+mn-ea"/>
                <a:cs typeface="Times New Roman" panose="02020603050405020304" charset="0"/>
                <a:sym typeface="+mn-ea"/>
              </a:rPr>
              <a:t>and Results</a:t>
            </a:r>
            <a:endParaRPr lang="en-US" altLang="zh-CN" sz="2800" b="1" dirty="0">
              <a:solidFill>
                <a:schemeClr val="tx1"/>
              </a:solidFill>
              <a:latin typeface="Times New Roman" panose="02020603050405020304" charset="0"/>
              <a:ea typeface="+mn-ea"/>
              <a:cs typeface="Times New Roman" panose="02020603050405020304" charset="0"/>
            </a:endParaRPr>
          </a:p>
        </p:txBody>
      </p:sp>
      <p:pic>
        <p:nvPicPr>
          <p:cNvPr id="11" name="Picture 4">
            <a:extLst>
              <a:ext uri="{FF2B5EF4-FFF2-40B4-BE49-F238E27FC236}">
                <a16:creationId xmlns:a16="http://schemas.microsoft.com/office/drawing/2014/main" id="{3399B17A-9BD9-0DDD-B822-7DADFE1AAD14}"/>
              </a:ext>
            </a:extLst>
          </p:cNvPr>
          <p:cNvPicPr>
            <a:picLocks noChangeAspect="1"/>
          </p:cNvPicPr>
          <p:nvPr/>
        </p:nvPicPr>
        <p:blipFill>
          <a:blip r:embed="rId4"/>
          <a:stretch>
            <a:fillRect/>
          </a:stretch>
        </p:blipFill>
        <p:spPr>
          <a:xfrm>
            <a:off x="1157986" y="1114814"/>
            <a:ext cx="9841230" cy="4168924"/>
          </a:xfrm>
          <a:prstGeom prst="rect">
            <a:avLst/>
          </a:prstGeom>
          <a:noFill/>
          <a:ln>
            <a:noFill/>
          </a:ln>
        </p:spPr>
      </p:pic>
      <p:sp>
        <p:nvSpPr>
          <p:cNvPr id="14" name="TextBox 13">
            <a:extLst>
              <a:ext uri="{FF2B5EF4-FFF2-40B4-BE49-F238E27FC236}">
                <a16:creationId xmlns:a16="http://schemas.microsoft.com/office/drawing/2014/main" id="{A90D47C3-21DC-4461-436A-5DDC4F6EB245}"/>
              </a:ext>
            </a:extLst>
          </p:cNvPr>
          <p:cNvSpPr txBox="1"/>
          <p:nvPr/>
        </p:nvSpPr>
        <p:spPr>
          <a:xfrm>
            <a:off x="2943195" y="5354530"/>
            <a:ext cx="6098146" cy="307392"/>
          </a:xfrm>
          <a:prstGeom prst="rect">
            <a:avLst/>
          </a:prstGeom>
          <a:noFill/>
        </p:spPr>
        <p:txBody>
          <a:bodyPr wrap="square">
            <a:spAutoFit/>
          </a:bodyPr>
          <a:lstStyle/>
          <a:p>
            <a:pPr algn="ctr" defTabSz="266700">
              <a:lnSpc>
                <a:spcPct val="107000"/>
              </a:lnSpc>
              <a:spcAft>
                <a:spcPts val="800"/>
              </a:spcAft>
            </a:pPr>
            <a:r>
              <a:rPr lang="en-US" sz="1400" dirty="0">
                <a:latin typeface="Times New Roman" panose="02020603050405020304" pitchFamily="18" charset="0"/>
                <a:ea typeface="Calibri" panose="020F0502020204030204" pitchFamily="34" charset="0"/>
              </a:rPr>
              <a:t>temperature vectors</a:t>
            </a:r>
          </a:p>
        </p:txBody>
      </p:sp>
    </p:spTree>
    <p:extLst>
      <p:ext uri="{BB962C8B-B14F-4D97-AF65-F5344CB8AC3E}">
        <p14:creationId xmlns:p14="http://schemas.microsoft.com/office/powerpoint/2010/main" val="73518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6" name="Rectangle 5"/>
          <p:cNvSpPr/>
          <p:nvPr/>
        </p:nvSpPr>
        <p:spPr>
          <a:xfrm>
            <a:off x="0" y="428762"/>
            <a:ext cx="548640" cy="914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09600" y="167152"/>
            <a:ext cx="963854" cy="523220"/>
          </a:xfrm>
          <a:prstGeom prst="rect">
            <a:avLst/>
          </a:prstGeom>
          <a:noFill/>
        </p:spPr>
        <p:txBody>
          <a:bodyPr wrap="none" rtlCol="0">
            <a:spAutoFit/>
          </a:bodyPr>
          <a:lstStyle/>
          <a:p>
            <a:r>
              <a:rPr lang="en-US" sz="2800" dirty="0"/>
              <a:t>Team</a:t>
            </a:r>
          </a:p>
        </p:txBody>
      </p:sp>
      <p:sp>
        <p:nvSpPr>
          <p:cNvPr id="8" name="Rectangle 7"/>
          <p:cNvSpPr/>
          <p:nvPr/>
        </p:nvSpPr>
        <p:spPr>
          <a:xfrm>
            <a:off x="2976529" y="2885122"/>
            <a:ext cx="6096000" cy="1175706"/>
          </a:xfrm>
          <a:prstGeom prst="rect">
            <a:avLst/>
          </a:prstGeom>
        </p:spPr>
        <p:txBody>
          <a:bodyPr>
            <a:spAutoFit/>
          </a:bodyPr>
          <a:lstStyle/>
          <a:p>
            <a:pPr lvl="0" algn="ctr">
              <a:lnSpc>
                <a:spcPct val="120000"/>
              </a:lnSpc>
              <a:buClr>
                <a:schemeClr val="dk1"/>
              </a:buClr>
              <a:buSzPts val="3000"/>
            </a:pPr>
            <a:r>
              <a:rPr lang="en-US" sz="2000" dirty="0"/>
              <a:t>Present your teammates</a:t>
            </a:r>
            <a:r>
              <a:rPr lang="ru-RU" sz="2000" dirty="0"/>
              <a:t> (</a:t>
            </a:r>
            <a:r>
              <a:rPr lang="en-US" sz="2000" dirty="0"/>
              <a:t>Names, age, where are you from, </a:t>
            </a:r>
            <a:r>
              <a:rPr lang="en-US" altLang="zh-CN" sz="2000" dirty="0"/>
              <a:t>which university, which faculty and course, </a:t>
            </a:r>
          </a:p>
          <a:p>
            <a:pPr lvl="0" algn="ctr">
              <a:lnSpc>
                <a:spcPct val="120000"/>
              </a:lnSpc>
              <a:buClr>
                <a:schemeClr val="dk1"/>
              </a:buClr>
              <a:buSzPts val="3000"/>
            </a:pPr>
            <a:r>
              <a:rPr lang="en-US" sz="2000" dirty="0"/>
              <a:t>what role did you have</a:t>
            </a:r>
            <a:r>
              <a:rPr lang="ru-RU" sz="2000" dirty="0"/>
              <a:t>)</a:t>
            </a:r>
          </a:p>
        </p:txBody>
      </p:sp>
      <p:sp>
        <p:nvSpPr>
          <p:cNvPr id="9" name="Slide Number Placeholder 8"/>
          <p:cNvSpPr>
            <a:spLocks noGrp="1"/>
          </p:cNvSpPr>
          <p:nvPr>
            <p:ph type="sldNum" sz="quarter" idx="12"/>
          </p:nvPr>
        </p:nvSpPr>
        <p:spPr/>
        <p:txBody>
          <a:bodyPr/>
          <a:lstStyle/>
          <a:p>
            <a:fld id="{6C783ABD-0AEF-4763-A163-2BB5CCD3D559}"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BF758-C5E1-C961-FCF0-E10FBB58DD6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BBE23D2-3645-3476-144C-BFE582CBA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B98B462D-8A50-3306-9740-F61E02F642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a:extLst>
              <a:ext uri="{FF2B5EF4-FFF2-40B4-BE49-F238E27FC236}">
                <a16:creationId xmlns:a16="http://schemas.microsoft.com/office/drawing/2014/main" id="{50167A5D-1F41-4BFD-B4BF-FC55A51493C7}"/>
              </a:ext>
            </a:extLst>
          </p:cNvPr>
          <p:cNvSpPr>
            <a:spLocks noGrp="1"/>
          </p:cNvSpPr>
          <p:nvPr>
            <p:ph type="sldNum" sz="quarter" idx="12"/>
          </p:nvPr>
        </p:nvSpPr>
        <p:spPr/>
        <p:txBody>
          <a:bodyPr/>
          <a:lstStyle/>
          <a:p>
            <a:fld id="{6C783ABD-0AEF-4763-A163-2BB5CCD3D559}" type="slidenum">
              <a:rPr lang="en-US" smtClean="0"/>
              <a:t>20</a:t>
            </a:fld>
            <a:endParaRPr lang="en-US"/>
          </a:p>
        </p:txBody>
      </p:sp>
      <p:sp>
        <p:nvSpPr>
          <p:cNvPr id="3" name="Rectangle 5">
            <a:extLst>
              <a:ext uri="{FF2B5EF4-FFF2-40B4-BE49-F238E27FC236}">
                <a16:creationId xmlns:a16="http://schemas.microsoft.com/office/drawing/2014/main" id="{E775EE52-5F70-925E-EC94-1521E5DB9BC5}"/>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195AAA4-2056-2621-779D-F2BE7E18CBBB}"/>
              </a:ext>
            </a:extLst>
          </p:cNvPr>
          <p:cNvSpPr txBox="1"/>
          <p:nvPr/>
        </p:nvSpPr>
        <p:spPr>
          <a:xfrm>
            <a:off x="623236" y="420386"/>
            <a:ext cx="10012680" cy="523220"/>
          </a:xfrm>
          <a:prstGeom prst="rect">
            <a:avLst/>
          </a:prstGeom>
          <a:noFill/>
        </p:spPr>
        <p:txBody>
          <a:bodyPr wrap="square">
            <a:spAutoFit/>
          </a:bodyPr>
          <a:lstStyle/>
          <a:p>
            <a:r>
              <a:rPr lang="en-US" sz="2800" b="1" dirty="0">
                <a:latin typeface="Times New Roman" panose="02020603050405020304" charset="0"/>
                <a:cs typeface="Times New Roman" panose="02020603050405020304" charset="0"/>
              </a:rPr>
              <a:t>Cold Plate Summary and Key </a:t>
            </a:r>
            <a:r>
              <a:rPr lang="en-US" sz="2800" b="1" dirty="0" err="1">
                <a:latin typeface="Times New Roman" panose="02020603050405020304" charset="0"/>
                <a:cs typeface="Times New Roman" panose="02020603050405020304" charset="0"/>
              </a:rPr>
              <a:t>Takeawaysand</a:t>
            </a:r>
            <a:r>
              <a:rPr lang="en-US" sz="2800" b="1" dirty="0">
                <a:latin typeface="Times New Roman" panose="02020603050405020304" charset="0"/>
                <a:cs typeface="Times New Roman" panose="02020603050405020304" charset="0"/>
              </a:rPr>
              <a:t> Results</a:t>
            </a:r>
            <a:endParaRPr lang="uk-UA" sz="2800" b="1" dirty="0">
              <a:latin typeface="Times New Roman" panose="02020603050405020304" charset="0"/>
              <a:cs typeface="Times New Roman" panose="02020603050405020304" charset="0"/>
            </a:endParaRPr>
          </a:p>
        </p:txBody>
      </p:sp>
      <p:sp>
        <p:nvSpPr>
          <p:cNvPr id="8" name="Text Box 2">
            <a:extLst>
              <a:ext uri="{FF2B5EF4-FFF2-40B4-BE49-F238E27FC236}">
                <a16:creationId xmlns:a16="http://schemas.microsoft.com/office/drawing/2014/main" id="{1AF6A52C-AF50-45BE-9D1F-91B9CC69BF4F}"/>
              </a:ext>
            </a:extLst>
          </p:cNvPr>
          <p:cNvSpPr txBox="1"/>
          <p:nvPr/>
        </p:nvSpPr>
        <p:spPr>
          <a:xfrm>
            <a:off x="1005205" y="1836186"/>
            <a:ext cx="5090795" cy="4075430"/>
          </a:xfrm>
          <a:prstGeom prst="rect">
            <a:avLst/>
          </a:prstGeom>
        </p:spPr>
        <p:txBody>
          <a:bodyPr>
            <a:noAutofit/>
          </a:bodyPr>
          <a:lstStyle/>
          <a:p>
            <a:pPr>
              <a:spcAft>
                <a:spcPct val="60000"/>
              </a:spcAft>
            </a:pPr>
            <a:r>
              <a:rPr sz="2200" b="1" i="1" dirty="0"/>
              <a:t>Natural Convection Heatsink:</a:t>
            </a:r>
            <a:r>
              <a:rPr sz="2200" dirty="0"/>
              <a:t> Suitable for low-power CPUs, efficient passive cooling with optimized fin geometry.</a:t>
            </a:r>
          </a:p>
          <a:p>
            <a:pPr>
              <a:spcAft>
                <a:spcPct val="60000"/>
              </a:spcAft>
            </a:pPr>
            <a:r>
              <a:rPr sz="2200" b="1" i="1" dirty="0"/>
              <a:t>Enhanced Convection Heatsink:</a:t>
            </a:r>
            <a:r>
              <a:rPr sz="2200" dirty="0"/>
              <a:t> Adapted for forced airflow, suitable for moderate thermal loads.</a:t>
            </a:r>
          </a:p>
          <a:p>
            <a:pPr>
              <a:spcAft>
                <a:spcPct val="60000"/>
              </a:spcAft>
            </a:pPr>
            <a:r>
              <a:rPr sz="2200" b="1" i="1" dirty="0"/>
              <a:t>Cold Plate Liquid Cooling:</a:t>
            </a:r>
            <a:r>
              <a:rPr sz="2200" dirty="0"/>
              <a:t> Ideal for high-power CPUs, achieves efficient cooling through liquid-cooled channels.</a:t>
            </a:r>
          </a:p>
        </p:txBody>
      </p:sp>
      <p:sp>
        <p:nvSpPr>
          <p:cNvPr id="10" name="Text Box 5">
            <a:extLst>
              <a:ext uri="{FF2B5EF4-FFF2-40B4-BE49-F238E27FC236}">
                <a16:creationId xmlns:a16="http://schemas.microsoft.com/office/drawing/2014/main" id="{41B12FC3-BB35-9B54-4111-61D45ACA27EA}"/>
              </a:ext>
            </a:extLst>
          </p:cNvPr>
          <p:cNvSpPr txBox="1"/>
          <p:nvPr/>
        </p:nvSpPr>
        <p:spPr>
          <a:xfrm>
            <a:off x="7066347" y="1873016"/>
            <a:ext cx="4906645" cy="4038600"/>
          </a:xfrm>
          <a:prstGeom prst="rect">
            <a:avLst/>
          </a:prstGeom>
          <a:noFill/>
        </p:spPr>
        <p:txBody>
          <a:bodyPr wrap="square" rtlCol="0" anchor="t">
            <a:noAutofit/>
          </a:bodyPr>
          <a:lstStyle/>
          <a:p>
            <a:pPr>
              <a:spcAft>
                <a:spcPct val="60000"/>
              </a:spcAft>
            </a:pPr>
            <a:r>
              <a:rPr sz="2200" dirty="0">
                <a:sym typeface="+mn-ea"/>
              </a:rPr>
              <a:t>Explore alternative materials for improved conductivity and advanced geometries for multi-layer cooling solutions, further enhancing thermal efficiency and scalability.</a:t>
            </a:r>
            <a:endParaRPr lang="ru-RU" sz="2200" dirty="0">
              <a:sym typeface="+mn-ea"/>
            </a:endParaRPr>
          </a:p>
          <a:p>
            <a:pPr>
              <a:spcAft>
                <a:spcPct val="60000"/>
              </a:spcAft>
            </a:pPr>
            <a:endParaRPr lang="ru-RU" sz="2200" dirty="0">
              <a:sym typeface="+mn-ea"/>
            </a:endParaRPr>
          </a:p>
          <a:p>
            <a:pPr>
              <a:spcAft>
                <a:spcPct val="60000"/>
              </a:spcAft>
            </a:pPr>
            <a:r>
              <a:rPr lang="ru-RU" sz="2200" dirty="0">
                <a:sym typeface="+mn-ea"/>
              </a:rPr>
              <a:t>In </a:t>
            </a:r>
            <a:r>
              <a:rPr lang="ru-RU" sz="2200" dirty="0" err="1">
                <a:sym typeface="+mn-ea"/>
              </a:rPr>
              <a:t>the</a:t>
            </a:r>
            <a:r>
              <a:rPr lang="ru-RU" sz="2200" dirty="0">
                <a:sym typeface="+mn-ea"/>
              </a:rPr>
              <a:t> </a:t>
            </a:r>
            <a:r>
              <a:rPr lang="ru-RU" sz="2200" dirty="0" err="1">
                <a:sym typeface="+mn-ea"/>
              </a:rPr>
              <a:t>same</a:t>
            </a:r>
            <a:r>
              <a:rPr lang="ru-RU" sz="2200" dirty="0">
                <a:sym typeface="+mn-ea"/>
              </a:rPr>
              <a:t> </a:t>
            </a:r>
            <a:r>
              <a:rPr lang="ru-RU" sz="2200" dirty="0" err="1">
                <a:sym typeface="+mn-ea"/>
              </a:rPr>
              <a:t>way</a:t>
            </a:r>
            <a:r>
              <a:rPr lang="ru-RU" sz="2200" dirty="0">
                <a:sym typeface="+mn-ea"/>
              </a:rPr>
              <a:t>, </a:t>
            </a:r>
            <a:r>
              <a:rPr lang="ru-RU" sz="2200" dirty="0" err="1">
                <a:sym typeface="+mn-ea"/>
              </a:rPr>
              <a:t>another</a:t>
            </a:r>
            <a:r>
              <a:rPr lang="ru-RU" sz="2200" dirty="0">
                <a:sym typeface="+mn-ea"/>
              </a:rPr>
              <a:t> </a:t>
            </a:r>
            <a:r>
              <a:rPr lang="ru-RU" sz="2200" b="1" i="1" dirty="0" err="1">
                <a:sym typeface="+mn-ea"/>
              </a:rPr>
              <a:t>needle</a:t>
            </a:r>
            <a:r>
              <a:rPr lang="ru-RU" sz="2200" b="1" i="1" dirty="0">
                <a:sym typeface="+mn-ea"/>
              </a:rPr>
              <a:t> </a:t>
            </a:r>
            <a:r>
              <a:rPr lang="ru-RU" sz="2200" dirty="0" err="1">
                <a:sym typeface="+mn-ea"/>
              </a:rPr>
              <a:t>and</a:t>
            </a:r>
            <a:r>
              <a:rPr lang="ru-RU" sz="2200" dirty="0">
                <a:sym typeface="+mn-ea"/>
              </a:rPr>
              <a:t> </a:t>
            </a:r>
            <a:r>
              <a:rPr lang="ru-RU" sz="2200" b="1" i="1" dirty="0" err="1">
                <a:sym typeface="+mn-ea"/>
              </a:rPr>
              <a:t>radiator</a:t>
            </a:r>
            <a:r>
              <a:rPr lang="ru-RU" sz="2200" b="1" i="1" dirty="0">
                <a:sym typeface="+mn-ea"/>
              </a:rPr>
              <a:t> </a:t>
            </a:r>
            <a:r>
              <a:rPr lang="ru-RU" sz="2200" b="1" i="1" dirty="0" err="1">
                <a:sym typeface="+mn-ea"/>
              </a:rPr>
              <a:t>model</a:t>
            </a:r>
            <a:r>
              <a:rPr lang="ru-RU" sz="2200" b="1" dirty="0">
                <a:sym typeface="+mn-ea"/>
              </a:rPr>
              <a:t> </a:t>
            </a:r>
            <a:r>
              <a:rPr lang="ru-RU" sz="2200" dirty="0" err="1">
                <a:sym typeface="+mn-ea"/>
              </a:rPr>
              <a:t>can</a:t>
            </a:r>
            <a:r>
              <a:rPr lang="ru-RU" sz="2200" dirty="0">
                <a:sym typeface="+mn-ea"/>
              </a:rPr>
              <a:t> </a:t>
            </a:r>
            <a:r>
              <a:rPr lang="ru-RU" sz="2200" dirty="0" err="1">
                <a:sym typeface="+mn-ea"/>
              </a:rPr>
              <a:t>be</a:t>
            </a:r>
            <a:r>
              <a:rPr lang="ru-RU" sz="2200" dirty="0">
                <a:sym typeface="+mn-ea"/>
              </a:rPr>
              <a:t> </a:t>
            </a:r>
            <a:r>
              <a:rPr lang="ru-RU" sz="2200" dirty="0" err="1">
                <a:sym typeface="+mn-ea"/>
              </a:rPr>
              <a:t>developed</a:t>
            </a:r>
            <a:r>
              <a:rPr lang="ru-RU" sz="2200" dirty="0">
                <a:sym typeface="+mn-ea"/>
              </a:rPr>
              <a:t> </a:t>
            </a:r>
            <a:r>
              <a:rPr lang="ru-RU" sz="2200" dirty="0" err="1">
                <a:sym typeface="+mn-ea"/>
              </a:rPr>
              <a:t>and</a:t>
            </a:r>
            <a:r>
              <a:rPr lang="ru-RU" sz="2200" dirty="0">
                <a:sym typeface="+mn-ea"/>
              </a:rPr>
              <a:t> </a:t>
            </a:r>
            <a:r>
              <a:rPr lang="ru-RU" sz="2200" dirty="0" err="1">
                <a:sym typeface="+mn-ea"/>
              </a:rPr>
              <a:t>modeled</a:t>
            </a:r>
            <a:endParaRPr lang="ru-RU" sz="2200" dirty="0">
              <a:sym typeface="+mn-ea"/>
            </a:endParaRPr>
          </a:p>
        </p:txBody>
      </p:sp>
      <p:grpSp>
        <p:nvGrpSpPr>
          <p:cNvPr id="12" name="Групувати 11">
            <a:extLst>
              <a:ext uri="{FF2B5EF4-FFF2-40B4-BE49-F238E27FC236}">
                <a16:creationId xmlns:a16="http://schemas.microsoft.com/office/drawing/2014/main" id="{1CC3AB4E-A0C5-F7AF-AEB2-643F962C7285}"/>
              </a:ext>
            </a:extLst>
          </p:cNvPr>
          <p:cNvGrpSpPr/>
          <p:nvPr/>
        </p:nvGrpSpPr>
        <p:grpSpPr>
          <a:xfrm>
            <a:off x="-9228" y="1974770"/>
            <a:ext cx="1014433" cy="133343"/>
            <a:chOff x="519499" y="2809405"/>
            <a:chExt cx="1014433" cy="133343"/>
          </a:xfrm>
        </p:grpSpPr>
        <p:sp>
          <p:nvSpPr>
            <p:cNvPr id="13" name="Лінія">
              <a:extLst>
                <a:ext uri="{FF2B5EF4-FFF2-40B4-BE49-F238E27FC236}">
                  <a16:creationId xmlns:a16="http://schemas.microsoft.com/office/drawing/2014/main" id="{EAE80CAE-19B7-62DB-8A90-F2F3EDB6C3BE}"/>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5" name="Коло">
              <a:extLst>
                <a:ext uri="{FF2B5EF4-FFF2-40B4-BE49-F238E27FC236}">
                  <a16:creationId xmlns:a16="http://schemas.microsoft.com/office/drawing/2014/main" id="{674C882F-C43F-5A29-77D6-43F625348EB3}"/>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16" name="Групувати 15">
            <a:extLst>
              <a:ext uri="{FF2B5EF4-FFF2-40B4-BE49-F238E27FC236}">
                <a16:creationId xmlns:a16="http://schemas.microsoft.com/office/drawing/2014/main" id="{F2494CDE-8655-410A-665E-12D75E3B2BDA}"/>
              </a:ext>
            </a:extLst>
          </p:cNvPr>
          <p:cNvGrpSpPr/>
          <p:nvPr/>
        </p:nvGrpSpPr>
        <p:grpSpPr>
          <a:xfrm>
            <a:off x="-9228" y="3200531"/>
            <a:ext cx="1014433" cy="133343"/>
            <a:chOff x="519499" y="2809405"/>
            <a:chExt cx="1014433" cy="133343"/>
          </a:xfrm>
        </p:grpSpPr>
        <p:sp>
          <p:nvSpPr>
            <p:cNvPr id="17" name="Лінія">
              <a:extLst>
                <a:ext uri="{FF2B5EF4-FFF2-40B4-BE49-F238E27FC236}">
                  <a16:creationId xmlns:a16="http://schemas.microsoft.com/office/drawing/2014/main" id="{0B6E52D9-D37D-C3F9-6F9B-B47F064F2631}"/>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8" name="Коло">
              <a:extLst>
                <a:ext uri="{FF2B5EF4-FFF2-40B4-BE49-F238E27FC236}">
                  <a16:creationId xmlns:a16="http://schemas.microsoft.com/office/drawing/2014/main" id="{38B7796A-C8DD-2FEE-AECE-949531D2E62D}"/>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19" name="Групувати 18">
            <a:extLst>
              <a:ext uri="{FF2B5EF4-FFF2-40B4-BE49-F238E27FC236}">
                <a16:creationId xmlns:a16="http://schemas.microsoft.com/office/drawing/2014/main" id="{545A38F5-7C53-BBF7-2F02-1F73887772F7}"/>
              </a:ext>
            </a:extLst>
          </p:cNvPr>
          <p:cNvGrpSpPr/>
          <p:nvPr/>
        </p:nvGrpSpPr>
        <p:grpSpPr>
          <a:xfrm>
            <a:off x="-9228" y="4382515"/>
            <a:ext cx="1014433" cy="133343"/>
            <a:chOff x="519499" y="2809405"/>
            <a:chExt cx="1014433" cy="133343"/>
          </a:xfrm>
        </p:grpSpPr>
        <p:sp>
          <p:nvSpPr>
            <p:cNvPr id="20" name="Лінія">
              <a:extLst>
                <a:ext uri="{FF2B5EF4-FFF2-40B4-BE49-F238E27FC236}">
                  <a16:creationId xmlns:a16="http://schemas.microsoft.com/office/drawing/2014/main" id="{D5E977E6-EBDA-4CD2-9F56-28C5679BC32A}"/>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1" name="Коло">
              <a:extLst>
                <a:ext uri="{FF2B5EF4-FFF2-40B4-BE49-F238E27FC236}">
                  <a16:creationId xmlns:a16="http://schemas.microsoft.com/office/drawing/2014/main" id="{8478CC8A-BAEE-92D5-225F-B29352F8B759}"/>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spTree>
    <p:extLst>
      <p:ext uri="{BB962C8B-B14F-4D97-AF65-F5344CB8AC3E}">
        <p14:creationId xmlns:p14="http://schemas.microsoft.com/office/powerpoint/2010/main" val="3166856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BCEB3-874E-78CF-F47E-A1D55B526D8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EDF8BDF-F7CB-99FC-755D-1A6E1CCE7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sp>
        <p:nvSpPr>
          <p:cNvPr id="7" name="TextBox 6">
            <a:extLst>
              <a:ext uri="{FF2B5EF4-FFF2-40B4-BE49-F238E27FC236}">
                <a16:creationId xmlns:a16="http://schemas.microsoft.com/office/drawing/2014/main" id="{F51E676C-5A95-614A-BD67-D4C4C50CC433}"/>
              </a:ext>
            </a:extLst>
          </p:cNvPr>
          <p:cNvSpPr txBox="1"/>
          <p:nvPr/>
        </p:nvSpPr>
        <p:spPr>
          <a:xfrm>
            <a:off x="609600" y="167152"/>
            <a:ext cx="5702138" cy="523220"/>
          </a:xfrm>
          <a:prstGeom prst="rect">
            <a:avLst/>
          </a:prstGeom>
          <a:noFill/>
        </p:spPr>
        <p:txBody>
          <a:bodyPr wrap="none" rtlCol="0">
            <a:spAutoFit/>
          </a:bodyPr>
          <a:lstStyle/>
          <a:p>
            <a:r>
              <a:rPr lang="en-US" sz="2800" b="1" dirty="0">
                <a:latin typeface="Times New Roman" panose="02020603050405020304" charset="0"/>
                <a:cs typeface="Times New Roman" panose="02020603050405020304" charset="0"/>
              </a:rPr>
              <a:t>Competitors. Needle radiator model</a:t>
            </a:r>
          </a:p>
        </p:txBody>
      </p:sp>
      <p:sp>
        <p:nvSpPr>
          <p:cNvPr id="2" name="Slide Number Placeholder 1">
            <a:extLst>
              <a:ext uri="{FF2B5EF4-FFF2-40B4-BE49-F238E27FC236}">
                <a16:creationId xmlns:a16="http://schemas.microsoft.com/office/drawing/2014/main" id="{5B710671-3C40-0AD6-3542-8FCAF3862A6F}"/>
              </a:ext>
            </a:extLst>
          </p:cNvPr>
          <p:cNvSpPr>
            <a:spLocks noGrp="1"/>
          </p:cNvSpPr>
          <p:nvPr>
            <p:ph type="sldNum" sz="quarter" idx="12"/>
          </p:nvPr>
        </p:nvSpPr>
        <p:spPr/>
        <p:txBody>
          <a:bodyPr/>
          <a:lstStyle/>
          <a:p>
            <a:fld id="{6C783ABD-0AEF-4763-A163-2BB5CCD3D559}" type="slidenum">
              <a:rPr lang="en-US" smtClean="0"/>
              <a:t>21</a:t>
            </a:fld>
            <a:endParaRPr lang="en-US"/>
          </a:p>
        </p:txBody>
      </p:sp>
      <p:sp>
        <p:nvSpPr>
          <p:cNvPr id="9" name="Rectangle 5">
            <a:extLst>
              <a:ext uri="{FF2B5EF4-FFF2-40B4-BE49-F238E27FC236}">
                <a16:creationId xmlns:a16="http://schemas.microsoft.com/office/drawing/2014/main" id="{FA1E8CA3-0D3E-8183-343B-0CD58B957157}"/>
              </a:ext>
            </a:extLst>
          </p:cNvPr>
          <p:cNvSpPr/>
          <p:nvPr/>
        </p:nvSpPr>
        <p:spPr>
          <a:xfrm>
            <a:off x="0" y="383042"/>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2" name="Рисунок 11">
            <a:extLst>
              <a:ext uri="{FF2B5EF4-FFF2-40B4-BE49-F238E27FC236}">
                <a16:creationId xmlns:a16="http://schemas.microsoft.com/office/drawing/2014/main" id="{472E1391-8F9A-96A6-B839-7DD0F5AF4795}"/>
              </a:ext>
            </a:extLst>
          </p:cNvPr>
          <p:cNvPicPr>
            <a:picLocks noChangeAspect="1"/>
          </p:cNvPicPr>
          <p:nvPr/>
        </p:nvPicPr>
        <p:blipFill>
          <a:blip r:embed="rId3"/>
          <a:srcRect l="20052" r="29375"/>
          <a:stretch/>
        </p:blipFill>
        <p:spPr>
          <a:xfrm>
            <a:off x="122211" y="1531184"/>
            <a:ext cx="4943686" cy="3795631"/>
          </a:xfrm>
          <a:prstGeom prst="rect">
            <a:avLst/>
          </a:prstGeom>
          <a:ln>
            <a:noFill/>
          </a:ln>
          <a:effectLst>
            <a:softEdge rad="112500"/>
          </a:effectLst>
        </p:spPr>
      </p:pic>
      <p:pic>
        <p:nvPicPr>
          <p:cNvPr id="14" name="Рисунок 13">
            <a:extLst>
              <a:ext uri="{FF2B5EF4-FFF2-40B4-BE49-F238E27FC236}">
                <a16:creationId xmlns:a16="http://schemas.microsoft.com/office/drawing/2014/main" id="{1153E637-92F6-DCEB-111C-E7A7022895FC}"/>
              </a:ext>
            </a:extLst>
          </p:cNvPr>
          <p:cNvPicPr>
            <a:picLocks noChangeAspect="1"/>
          </p:cNvPicPr>
          <p:nvPr/>
        </p:nvPicPr>
        <p:blipFill>
          <a:blip r:embed="rId4"/>
          <a:srcRect l="18197"/>
          <a:stretch/>
        </p:blipFill>
        <p:spPr>
          <a:xfrm>
            <a:off x="5643808" y="1005352"/>
            <a:ext cx="6309852" cy="2995010"/>
          </a:xfrm>
          <a:prstGeom prst="rect">
            <a:avLst/>
          </a:prstGeom>
          <a:ln>
            <a:noFill/>
          </a:ln>
          <a:effectLst>
            <a:softEdge rad="112500"/>
          </a:effectLst>
        </p:spPr>
      </p:pic>
      <p:pic>
        <p:nvPicPr>
          <p:cNvPr id="18" name="Рисунок 17">
            <a:extLst>
              <a:ext uri="{FF2B5EF4-FFF2-40B4-BE49-F238E27FC236}">
                <a16:creationId xmlns:a16="http://schemas.microsoft.com/office/drawing/2014/main" id="{1EE87BBB-BFC1-BE46-F392-76725FEE2529}"/>
              </a:ext>
            </a:extLst>
          </p:cNvPr>
          <p:cNvPicPr>
            <a:picLocks noChangeAspect="1"/>
          </p:cNvPicPr>
          <p:nvPr/>
        </p:nvPicPr>
        <p:blipFill>
          <a:blip r:embed="rId5"/>
          <a:srcRect l="24000"/>
          <a:stretch/>
        </p:blipFill>
        <p:spPr>
          <a:xfrm>
            <a:off x="6243670" y="4000362"/>
            <a:ext cx="5110129" cy="2857638"/>
          </a:xfrm>
          <a:prstGeom prst="rect">
            <a:avLst/>
          </a:prstGeom>
          <a:ln>
            <a:noFill/>
          </a:ln>
          <a:effectLst>
            <a:softEdge rad="112500"/>
          </a:effectLst>
        </p:spPr>
      </p:pic>
    </p:spTree>
    <p:extLst>
      <p:ext uri="{BB962C8B-B14F-4D97-AF65-F5344CB8AC3E}">
        <p14:creationId xmlns:p14="http://schemas.microsoft.com/office/powerpoint/2010/main" val="26824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7380" y="168850"/>
            <a:ext cx="3081228" cy="523220"/>
          </a:xfrm>
          <a:prstGeom prst="rect">
            <a:avLst/>
          </a:prstGeom>
          <a:noFill/>
        </p:spPr>
        <p:txBody>
          <a:bodyPr wrap="none" rtlCol="0">
            <a:spAutoFit/>
          </a:bodyPr>
          <a:lstStyle/>
          <a:p>
            <a:r>
              <a:rPr lang="en-US" sz="2800" b="1" dirty="0">
                <a:latin typeface="Times New Roman" panose="02020603050405020304" charset="0"/>
                <a:cs typeface="Times New Roman" panose="02020603050405020304" charset="0"/>
              </a:rPr>
              <a:t>Problem statement</a:t>
            </a:r>
          </a:p>
        </p:txBody>
      </p:sp>
      <p:sp>
        <p:nvSpPr>
          <p:cNvPr id="11" name="TextBox 10">
            <a:extLst>
              <a:ext uri="{FF2B5EF4-FFF2-40B4-BE49-F238E27FC236}">
                <a16:creationId xmlns:a16="http://schemas.microsoft.com/office/drawing/2014/main" id="{574A8C9B-F075-CF05-2E98-FB0069C26345}"/>
              </a:ext>
            </a:extLst>
          </p:cNvPr>
          <p:cNvSpPr txBox="1"/>
          <p:nvPr/>
        </p:nvSpPr>
        <p:spPr>
          <a:xfrm>
            <a:off x="507380" y="1639660"/>
            <a:ext cx="9387734" cy="584775"/>
          </a:xfrm>
          <a:prstGeom prst="rect">
            <a:avLst/>
          </a:prstGeom>
          <a:noFill/>
        </p:spPr>
        <p:txBody>
          <a:bodyPr wrap="square" rtlCol="0">
            <a:spAutoFit/>
          </a:bodyPr>
          <a:lstStyle/>
          <a:p>
            <a:pPr algn="just" fontAlgn="base">
              <a:spcBef>
                <a:spcPct val="0"/>
              </a:spcBef>
              <a:spcAft>
                <a:spcPct val="0"/>
              </a:spcAft>
              <a:defRPr/>
            </a:pPr>
            <a:r>
              <a:rPr lang="en-US" sz="1600" dirty="0">
                <a:latin typeface="Times New Roman" panose="02020603050405020304" charset="0"/>
                <a:cs typeface="Times New Roman" panose="02020603050405020304" charset="0"/>
              </a:rPr>
              <a:t>We should design, </a:t>
            </a:r>
            <a:r>
              <a:rPr lang="en-US" sz="1600" dirty="0" err="1">
                <a:latin typeface="Times New Roman" panose="02020603050405020304" charset="0"/>
                <a:cs typeface="Times New Roman" panose="02020603050405020304" charset="0"/>
              </a:rPr>
              <a:t>analyse</a:t>
            </a:r>
            <a:r>
              <a:rPr lang="en-US" sz="1600" dirty="0">
                <a:latin typeface="Times New Roman" panose="02020603050405020304" charset="0"/>
                <a:cs typeface="Times New Roman" panose="02020603050405020304" charset="0"/>
              </a:rPr>
              <a:t>, and </a:t>
            </a:r>
            <a:r>
              <a:rPr lang="en-US" sz="1600" dirty="0" err="1">
                <a:latin typeface="Times New Roman" panose="02020603050405020304" charset="0"/>
                <a:cs typeface="Times New Roman" panose="02020603050405020304" charset="0"/>
              </a:rPr>
              <a:t>optimise</a:t>
            </a:r>
            <a:r>
              <a:rPr lang="en-US" sz="1600" dirty="0">
                <a:latin typeface="Times New Roman" panose="02020603050405020304" charset="0"/>
                <a:cs typeface="Times New Roman" panose="02020603050405020304" charset="0"/>
              </a:rPr>
              <a:t> a CPU heat sink and cold plate to minimize the maximum temperature of the base (where it contacts the CPU) by optimizing the heatsink/cold plate geometry for uniform heat source</a:t>
            </a:r>
          </a:p>
        </p:txBody>
      </p:sp>
      <p:grpSp>
        <p:nvGrpSpPr>
          <p:cNvPr id="32" name="Групувати 31">
            <a:extLst>
              <a:ext uri="{FF2B5EF4-FFF2-40B4-BE49-F238E27FC236}">
                <a16:creationId xmlns:a16="http://schemas.microsoft.com/office/drawing/2014/main" id="{0275F0B1-2C4E-1CE6-0E7C-2A35B635AFDF}"/>
              </a:ext>
            </a:extLst>
          </p:cNvPr>
          <p:cNvGrpSpPr/>
          <p:nvPr/>
        </p:nvGrpSpPr>
        <p:grpSpPr>
          <a:xfrm>
            <a:off x="2134761" y="2874219"/>
            <a:ext cx="5022038" cy="2640507"/>
            <a:chOff x="389681" y="2761262"/>
            <a:chExt cx="5022038" cy="2640507"/>
          </a:xfrm>
        </p:grpSpPr>
        <p:sp>
          <p:nvSpPr>
            <p:cNvPr id="10" name="TextBox 41">
              <a:extLst>
                <a:ext uri="{FF2B5EF4-FFF2-40B4-BE49-F238E27FC236}">
                  <a16:creationId xmlns:a16="http://schemas.microsoft.com/office/drawing/2014/main" id="{EA87BC53-727A-A137-12B9-D57070A9B3C2}"/>
                </a:ext>
              </a:extLst>
            </p:cNvPr>
            <p:cNvSpPr txBox="1"/>
            <p:nvPr/>
          </p:nvSpPr>
          <p:spPr>
            <a:xfrm>
              <a:off x="389681" y="2761262"/>
              <a:ext cx="5022038" cy="338554"/>
            </a:xfrm>
            <a:prstGeom prst="rect">
              <a:avLst/>
            </a:prstGeom>
            <a:noFill/>
          </p:spPr>
          <p:txBody>
            <a:bodyPr wrap="square">
              <a:spAutoFit/>
            </a:bodyPr>
            <a:lstStyle/>
            <a:p>
              <a:pPr lvl="0">
                <a:defRPr/>
              </a:pPr>
              <a:r>
                <a:rPr lang="en-US" sz="1600" dirty="0">
                  <a:latin typeface="Times New Roman" panose="02020603050405020304" charset="0"/>
                  <a:cs typeface="Times New Roman" panose="02020603050405020304" charset="0"/>
                </a:rPr>
                <a:t>Natural convection without the need for forced air</a:t>
              </a:r>
              <a:endParaRPr lang="zh-CN" altLang="en-US" sz="1600" dirty="0">
                <a:latin typeface="Times New Roman" panose="02020603050405020304" charset="0"/>
                <a:cs typeface="Times New Roman" panose="02020603050405020304" charset="0"/>
              </a:endParaRPr>
            </a:p>
          </p:txBody>
        </p:sp>
        <p:sp>
          <p:nvSpPr>
            <p:cNvPr id="12" name="TextBox 41">
              <a:extLst>
                <a:ext uri="{FF2B5EF4-FFF2-40B4-BE49-F238E27FC236}">
                  <a16:creationId xmlns:a16="http://schemas.microsoft.com/office/drawing/2014/main" id="{DC680AF1-3721-E620-213B-45093E2E7663}"/>
                </a:ext>
              </a:extLst>
            </p:cNvPr>
            <p:cNvSpPr txBox="1"/>
            <p:nvPr/>
          </p:nvSpPr>
          <p:spPr>
            <a:xfrm>
              <a:off x="389681" y="3922988"/>
              <a:ext cx="5022038" cy="338554"/>
            </a:xfrm>
            <a:prstGeom prst="rect">
              <a:avLst/>
            </a:prstGeom>
            <a:noFill/>
          </p:spPr>
          <p:txBody>
            <a:bodyPr wrap="square">
              <a:spAutoFit/>
            </a:bodyPr>
            <a:lstStyle/>
            <a:p>
              <a:pPr>
                <a:defRPr/>
              </a:pPr>
              <a:r>
                <a:rPr lang="en-US" sz="1600" dirty="0">
                  <a:latin typeface="Times New Roman" panose="02020603050405020304" charset="0"/>
                  <a:cs typeface="Times New Roman" panose="02020603050405020304" charset="0"/>
                </a:rPr>
                <a:t>Forced convection with the assistance of a fan</a:t>
              </a:r>
              <a:endParaRPr lang="zh-CN" altLang="en-US" sz="1600" dirty="0">
                <a:latin typeface="Times New Roman" panose="02020603050405020304" charset="0"/>
                <a:cs typeface="Times New Roman" panose="02020603050405020304" charset="0"/>
              </a:endParaRPr>
            </a:p>
          </p:txBody>
        </p:sp>
        <p:sp>
          <p:nvSpPr>
            <p:cNvPr id="13" name="TextBox 41">
              <a:extLst>
                <a:ext uri="{FF2B5EF4-FFF2-40B4-BE49-F238E27FC236}">
                  <a16:creationId xmlns:a16="http://schemas.microsoft.com/office/drawing/2014/main" id="{7C0C8A60-D614-4EFB-94BE-B3D8B5656B43}"/>
                </a:ext>
              </a:extLst>
            </p:cNvPr>
            <p:cNvSpPr txBox="1"/>
            <p:nvPr/>
          </p:nvSpPr>
          <p:spPr>
            <a:xfrm>
              <a:off x="389681" y="5063215"/>
              <a:ext cx="5022038" cy="338554"/>
            </a:xfrm>
            <a:prstGeom prst="rect">
              <a:avLst/>
            </a:prstGeom>
            <a:noFill/>
          </p:spPr>
          <p:txBody>
            <a:bodyPr wrap="square">
              <a:spAutoFit/>
            </a:bodyPr>
            <a:lstStyle/>
            <a:p>
              <a:pPr lvl="0">
                <a:defRPr/>
              </a:pPr>
              <a:r>
                <a:rPr lang="en-US" sz="1600" dirty="0">
                  <a:latin typeface="Times New Roman" panose="02020603050405020304" charset="0"/>
                  <a:cs typeface="Times New Roman" panose="02020603050405020304" charset="0"/>
                </a:rPr>
                <a:t>Liquid cooling with the assistance of a cold plate</a:t>
              </a:r>
              <a:endParaRPr lang="zh-CN" altLang="en-US" sz="1600" dirty="0">
                <a:latin typeface="Times New Roman" panose="02020603050405020304" charset="0"/>
                <a:cs typeface="Times New Roman" panose="02020603050405020304" charset="0"/>
              </a:endParaRPr>
            </a:p>
          </p:txBody>
        </p:sp>
      </p:grpSp>
      <p:pic>
        <p:nvPicPr>
          <p:cNvPr id="14" name="Picture 8">
            <a:extLst>
              <a:ext uri="{FF2B5EF4-FFF2-40B4-BE49-F238E27FC236}">
                <a16:creationId xmlns:a16="http://schemas.microsoft.com/office/drawing/2014/main" id="{D7F6A88F-94DD-FA00-2376-ECD3E6548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3848" y="2429287"/>
            <a:ext cx="1463040" cy="1294776"/>
          </a:xfrm>
          <a:prstGeom prst="rect">
            <a:avLst/>
          </a:prstGeom>
        </p:spPr>
      </p:pic>
      <p:pic>
        <p:nvPicPr>
          <p:cNvPr id="15" name="Picture 9">
            <a:extLst>
              <a:ext uri="{FF2B5EF4-FFF2-40B4-BE49-F238E27FC236}">
                <a16:creationId xmlns:a16="http://schemas.microsoft.com/office/drawing/2014/main" id="{3B810B52-B543-0CAB-528F-660251D33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848" y="3843310"/>
            <a:ext cx="1463040" cy="1300480"/>
          </a:xfrm>
          <a:prstGeom prst="rect">
            <a:avLst/>
          </a:prstGeom>
        </p:spPr>
      </p:pic>
      <p:pic>
        <p:nvPicPr>
          <p:cNvPr id="16" name="Picture 2" descr="https://www.boydcorp.com/wp-content/uploads/Thermal/Liquid-Cooling/Liquid-Cooling-Loop-1-566x300-1.jpg">
            <a:extLst>
              <a:ext uri="{FF2B5EF4-FFF2-40B4-BE49-F238E27FC236}">
                <a16:creationId xmlns:a16="http://schemas.microsoft.com/office/drawing/2014/main" id="{B89894E3-28AF-299C-48E5-4612269D2C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9224" y="5263037"/>
            <a:ext cx="1920240" cy="10177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 name="Title 74">
            <a:extLst>
              <a:ext uri="{FF2B5EF4-FFF2-40B4-BE49-F238E27FC236}">
                <a16:creationId xmlns:a16="http://schemas.microsoft.com/office/drawing/2014/main" id="{E0F95B7F-6A7E-E32C-7D4B-208607BDAD09}"/>
              </a:ext>
            </a:extLst>
          </p:cNvPr>
          <p:cNvSpPr txBox="1">
            <a:spLocks/>
          </p:cNvSpPr>
          <p:nvPr/>
        </p:nvSpPr>
        <p:spPr>
          <a:xfrm>
            <a:off x="609600" y="1141765"/>
            <a:ext cx="8561415" cy="231585"/>
          </a:xfrm>
          <a:prstGeom prst="rect">
            <a:avLst/>
          </a:prstGeom>
        </p:spPr>
        <p:txBody>
          <a:bodyPr vert="horz" lIns="0" tIns="0" rIns="0" bIns="0" rtlCol="0" anchor="ctr">
            <a:noAutofit/>
          </a:bodyPr>
          <a:lstStyle>
            <a:lvl1pPr algn="l" defTabSz="1218987"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lvl="0" defTabSz="914400" fontAlgn="base">
              <a:spcAft>
                <a:spcPct val="0"/>
              </a:spcAft>
              <a:defRPr/>
            </a:pPr>
            <a:r>
              <a:rPr lang="en-US" altLang="zh-CN" sz="2800" dirty="0">
                <a:solidFill>
                  <a:schemeClr val="tx1"/>
                </a:solidFill>
                <a:latin typeface="Times New Roman" panose="02020603050405020304" charset="0"/>
                <a:ea typeface="+mn-ea"/>
                <a:cs typeface="Times New Roman" panose="02020603050405020304" charset="0"/>
              </a:rPr>
              <a:t>Design Optimization of CPU Heatsink/Cold Plate</a:t>
            </a:r>
            <a:endParaRPr lang="zh-CN" altLang="zh-CN" sz="2800" dirty="0">
              <a:solidFill>
                <a:schemeClr val="tx1"/>
              </a:solidFill>
              <a:latin typeface="Times New Roman" panose="02020603050405020304" charset="0"/>
              <a:ea typeface="+mn-ea"/>
              <a:cs typeface="Times New Roman" panose="02020603050405020304" charset="0"/>
            </a:endParaRPr>
          </a:p>
        </p:txBody>
      </p:sp>
      <p:grpSp>
        <p:nvGrpSpPr>
          <p:cNvPr id="33" name="Групувати 32">
            <a:extLst>
              <a:ext uri="{FF2B5EF4-FFF2-40B4-BE49-F238E27FC236}">
                <a16:creationId xmlns:a16="http://schemas.microsoft.com/office/drawing/2014/main" id="{6E851812-A4F5-4B94-A755-31A4C663A3BC}"/>
              </a:ext>
            </a:extLst>
          </p:cNvPr>
          <p:cNvGrpSpPr/>
          <p:nvPr/>
        </p:nvGrpSpPr>
        <p:grpSpPr>
          <a:xfrm>
            <a:off x="25578" y="2943332"/>
            <a:ext cx="1870597" cy="133343"/>
            <a:chOff x="-336665" y="2809405"/>
            <a:chExt cx="1870597" cy="133343"/>
          </a:xfrm>
        </p:grpSpPr>
        <p:sp>
          <p:nvSpPr>
            <p:cNvPr id="34" name="Лінія">
              <a:extLst>
                <a:ext uri="{FF2B5EF4-FFF2-40B4-BE49-F238E27FC236}">
                  <a16:creationId xmlns:a16="http://schemas.microsoft.com/office/drawing/2014/main" id="{F3E71778-00C8-6FD6-5F80-CB0AC01DA319}"/>
                </a:ext>
              </a:extLst>
            </p:cNvPr>
            <p:cNvSpPr/>
            <p:nvPr/>
          </p:nvSpPr>
          <p:spPr>
            <a:xfrm flipH="1">
              <a:off x="-336665" y="2876075"/>
              <a:ext cx="1819442" cy="6439"/>
            </a:xfrm>
            <a:prstGeom prst="line">
              <a:avLst/>
            </a:prstGeom>
            <a:ln w="12700">
              <a:solidFill>
                <a:srgbClr val="000000"/>
              </a:solidFill>
              <a:miter/>
            </a:ln>
          </p:spPr>
          <p:txBody>
            <a:bodyPr lIns="45719" rIns="45719"/>
            <a:lstStyle/>
            <a:p>
              <a:endParaRPr/>
            </a:p>
          </p:txBody>
        </p:sp>
        <p:sp>
          <p:nvSpPr>
            <p:cNvPr id="35" name="Коло">
              <a:extLst>
                <a:ext uri="{FF2B5EF4-FFF2-40B4-BE49-F238E27FC236}">
                  <a16:creationId xmlns:a16="http://schemas.microsoft.com/office/drawing/2014/main" id="{547971AA-4AF8-8332-485E-1988EA6B4172}"/>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42" name="Групувати 41">
            <a:extLst>
              <a:ext uri="{FF2B5EF4-FFF2-40B4-BE49-F238E27FC236}">
                <a16:creationId xmlns:a16="http://schemas.microsoft.com/office/drawing/2014/main" id="{FDF7D93B-7B69-AC30-9D63-42EADDDD6860}"/>
              </a:ext>
            </a:extLst>
          </p:cNvPr>
          <p:cNvGrpSpPr/>
          <p:nvPr/>
        </p:nvGrpSpPr>
        <p:grpSpPr>
          <a:xfrm>
            <a:off x="25578" y="4121364"/>
            <a:ext cx="1870597" cy="133343"/>
            <a:chOff x="-336665" y="2809405"/>
            <a:chExt cx="1870597" cy="133343"/>
          </a:xfrm>
        </p:grpSpPr>
        <p:sp>
          <p:nvSpPr>
            <p:cNvPr id="43" name="Лінія">
              <a:extLst>
                <a:ext uri="{FF2B5EF4-FFF2-40B4-BE49-F238E27FC236}">
                  <a16:creationId xmlns:a16="http://schemas.microsoft.com/office/drawing/2014/main" id="{286D1474-B05C-38B1-B05B-2FFDBCFFE622}"/>
                </a:ext>
              </a:extLst>
            </p:cNvPr>
            <p:cNvSpPr/>
            <p:nvPr/>
          </p:nvSpPr>
          <p:spPr>
            <a:xfrm flipH="1">
              <a:off x="-336665" y="2876075"/>
              <a:ext cx="1819442" cy="6439"/>
            </a:xfrm>
            <a:prstGeom prst="line">
              <a:avLst/>
            </a:prstGeom>
            <a:ln w="12700">
              <a:solidFill>
                <a:srgbClr val="000000"/>
              </a:solidFill>
              <a:miter/>
            </a:ln>
          </p:spPr>
          <p:txBody>
            <a:bodyPr lIns="45719" rIns="45719"/>
            <a:lstStyle/>
            <a:p>
              <a:endParaRPr/>
            </a:p>
          </p:txBody>
        </p:sp>
        <p:sp>
          <p:nvSpPr>
            <p:cNvPr id="44" name="Коло">
              <a:extLst>
                <a:ext uri="{FF2B5EF4-FFF2-40B4-BE49-F238E27FC236}">
                  <a16:creationId xmlns:a16="http://schemas.microsoft.com/office/drawing/2014/main" id="{0075AE2A-5AFA-F281-041D-3E2FFD21E3C5}"/>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45" name="Групувати 44">
            <a:extLst>
              <a:ext uri="{FF2B5EF4-FFF2-40B4-BE49-F238E27FC236}">
                <a16:creationId xmlns:a16="http://schemas.microsoft.com/office/drawing/2014/main" id="{8B85A58E-AE06-47E9-4B23-4B5D7A475029}"/>
              </a:ext>
            </a:extLst>
          </p:cNvPr>
          <p:cNvGrpSpPr/>
          <p:nvPr/>
        </p:nvGrpSpPr>
        <p:grpSpPr>
          <a:xfrm>
            <a:off x="25578" y="5292957"/>
            <a:ext cx="1870597" cy="133343"/>
            <a:chOff x="-336665" y="2809405"/>
            <a:chExt cx="1870597" cy="133343"/>
          </a:xfrm>
        </p:grpSpPr>
        <p:sp>
          <p:nvSpPr>
            <p:cNvPr id="46" name="Лінія">
              <a:extLst>
                <a:ext uri="{FF2B5EF4-FFF2-40B4-BE49-F238E27FC236}">
                  <a16:creationId xmlns:a16="http://schemas.microsoft.com/office/drawing/2014/main" id="{4AB492A2-1E81-C17A-47B4-C771079FE73B}"/>
                </a:ext>
              </a:extLst>
            </p:cNvPr>
            <p:cNvSpPr/>
            <p:nvPr/>
          </p:nvSpPr>
          <p:spPr>
            <a:xfrm flipH="1">
              <a:off x="-336665" y="2876075"/>
              <a:ext cx="1819442" cy="6439"/>
            </a:xfrm>
            <a:prstGeom prst="line">
              <a:avLst/>
            </a:prstGeom>
            <a:ln w="12700">
              <a:solidFill>
                <a:srgbClr val="000000"/>
              </a:solidFill>
              <a:miter/>
            </a:ln>
          </p:spPr>
          <p:txBody>
            <a:bodyPr lIns="45719" rIns="45719"/>
            <a:lstStyle/>
            <a:p>
              <a:endParaRPr/>
            </a:p>
          </p:txBody>
        </p:sp>
        <p:sp>
          <p:nvSpPr>
            <p:cNvPr id="47" name="Коло">
              <a:extLst>
                <a:ext uri="{FF2B5EF4-FFF2-40B4-BE49-F238E27FC236}">
                  <a16:creationId xmlns:a16="http://schemas.microsoft.com/office/drawing/2014/main" id="{CF20138F-2D93-1B92-CC1F-B7E3BD0FF841}"/>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sp>
        <p:nvSpPr>
          <p:cNvPr id="48" name="Rectangle 5">
            <a:extLst>
              <a:ext uri="{FF2B5EF4-FFF2-40B4-BE49-F238E27FC236}">
                <a16:creationId xmlns:a16="http://schemas.microsoft.com/office/drawing/2014/main" id="{40DEAE1E-E327-75FD-4DF9-32DF7529E215}"/>
              </a:ext>
            </a:extLst>
          </p:cNvPr>
          <p:cNvSpPr/>
          <p:nvPr/>
        </p:nvSpPr>
        <p:spPr>
          <a:xfrm>
            <a:off x="0" y="428762"/>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9" name="Picture 4">
            <a:extLst>
              <a:ext uri="{FF2B5EF4-FFF2-40B4-BE49-F238E27FC236}">
                <a16:creationId xmlns:a16="http://schemas.microsoft.com/office/drawing/2014/main" id="{A9957063-7149-683F-16C4-68B73FF1CA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50" name="Slide Number Placeholder 8">
            <a:extLst>
              <a:ext uri="{FF2B5EF4-FFF2-40B4-BE49-F238E27FC236}">
                <a16:creationId xmlns:a16="http://schemas.microsoft.com/office/drawing/2014/main" id="{904176AA-DDE2-1D2B-B1B4-8C7AECF841C4}"/>
              </a:ext>
            </a:extLst>
          </p:cNvPr>
          <p:cNvSpPr>
            <a:spLocks noGrp="1"/>
          </p:cNvSpPr>
          <p:nvPr>
            <p:ph type="sldNum" sz="quarter" idx="12"/>
          </p:nvPr>
        </p:nvSpPr>
        <p:spPr>
          <a:xfrm>
            <a:off x="8610600" y="6356350"/>
            <a:ext cx="2743200" cy="365125"/>
          </a:xfrm>
        </p:spPr>
        <p:txBody>
          <a:bodyPr/>
          <a:lstStyle/>
          <a:p>
            <a:fld id="{6C783ABD-0AEF-4763-A163-2BB5CCD3D559}" type="slidenum">
              <a:rPr lang="en-US" smtClean="0"/>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6" name="Rectangle 5"/>
          <p:cNvSpPr/>
          <p:nvPr/>
        </p:nvSpPr>
        <p:spPr>
          <a:xfrm>
            <a:off x="0" y="540930"/>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extBox 6"/>
          <p:cNvSpPr txBox="1"/>
          <p:nvPr/>
        </p:nvSpPr>
        <p:spPr>
          <a:xfrm>
            <a:off x="609600" y="279320"/>
            <a:ext cx="7339510" cy="523220"/>
          </a:xfrm>
          <a:prstGeom prst="rect">
            <a:avLst/>
          </a:prstGeom>
          <a:noFill/>
        </p:spPr>
        <p:txBody>
          <a:bodyPr wrap="none" rtlCol="0">
            <a:spAutoFit/>
          </a:bodyPr>
          <a:lstStyle/>
          <a:p>
            <a:r>
              <a:rPr lang="en-US" sz="2800" b="1" dirty="0">
                <a:latin typeface="Times New Roman" panose="02020603050405020304" charset="0"/>
                <a:cs typeface="Times New Roman" panose="02020603050405020304" charset="0"/>
              </a:rPr>
              <a:t>Task 1 - CPU Heatsink for Natural Convection</a:t>
            </a:r>
            <a:endParaRPr lang="en-US" sz="2800" dirty="0"/>
          </a:p>
        </p:txBody>
      </p:sp>
      <p:sp>
        <p:nvSpPr>
          <p:cNvPr id="9" name="Slide Number Placeholder 8"/>
          <p:cNvSpPr>
            <a:spLocks noGrp="1"/>
          </p:cNvSpPr>
          <p:nvPr>
            <p:ph type="sldNum" sz="quarter" idx="12"/>
          </p:nvPr>
        </p:nvSpPr>
        <p:spPr/>
        <p:txBody>
          <a:bodyPr/>
          <a:lstStyle/>
          <a:p>
            <a:fld id="{6C783ABD-0AEF-4763-A163-2BB5CCD3D559}" type="slidenum">
              <a:rPr lang="en-US" smtClean="0"/>
              <a:t>4</a:t>
            </a:fld>
            <a:endParaRPr lang="en-US"/>
          </a:p>
        </p:txBody>
      </p:sp>
      <p:sp>
        <p:nvSpPr>
          <p:cNvPr id="2" name="Content Placeholder 1">
            <a:extLst>
              <a:ext uri="{FF2B5EF4-FFF2-40B4-BE49-F238E27FC236}">
                <a16:creationId xmlns:a16="http://schemas.microsoft.com/office/drawing/2014/main" id="{D0034152-814A-4108-7531-D1BAF8D603F8}"/>
              </a:ext>
            </a:extLst>
          </p:cNvPr>
          <p:cNvSpPr txBox="1">
            <a:spLocks/>
          </p:cNvSpPr>
          <p:nvPr/>
        </p:nvSpPr>
        <p:spPr>
          <a:xfrm>
            <a:off x="1112038" y="1607449"/>
            <a:ext cx="4570305" cy="43516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b="1" i="1" dirty="0">
                <a:latin typeface="Times New Roman" panose="02020603050405020304" charset="0"/>
                <a:cs typeface="Times New Roman" panose="02020603050405020304" charset="0"/>
              </a:rPr>
              <a:t>CPU TDP:</a:t>
            </a:r>
            <a:r>
              <a:rPr lang="en-US" sz="1800" dirty="0">
                <a:latin typeface="Times New Roman" panose="02020603050405020304" charset="0"/>
                <a:cs typeface="Times New Roman" panose="02020603050405020304" charset="0"/>
              </a:rPr>
              <a:t> 15 W</a:t>
            </a:r>
          </a:p>
          <a:p>
            <a:pPr algn="just"/>
            <a:r>
              <a:rPr lang="en-US" sz="1800" b="1" i="1" dirty="0">
                <a:latin typeface="Times New Roman" panose="02020603050405020304" charset="0"/>
                <a:cs typeface="Times New Roman" panose="02020603050405020304" charset="0"/>
              </a:rPr>
              <a:t>Max Operating Temp:</a:t>
            </a:r>
            <a:r>
              <a:rPr lang="en-US" sz="1800" dirty="0">
                <a:latin typeface="Times New Roman" panose="02020603050405020304" charset="0"/>
                <a:cs typeface="Times New Roman" panose="02020603050405020304" charset="0"/>
              </a:rPr>
              <a:t> 85°C</a:t>
            </a:r>
          </a:p>
          <a:p>
            <a:pPr algn="just"/>
            <a:r>
              <a:rPr lang="en-US" sz="1800" b="1" i="1" dirty="0">
                <a:latin typeface="Times New Roman" panose="02020603050405020304" charset="0"/>
                <a:cs typeface="Times New Roman" panose="02020603050405020304" charset="0"/>
              </a:rPr>
              <a:t>Ambient Temp: </a:t>
            </a:r>
            <a:r>
              <a:rPr lang="en-US" sz="1800" dirty="0">
                <a:latin typeface="Times New Roman" panose="02020603050405020304" charset="0"/>
                <a:cs typeface="Times New Roman" panose="02020603050405020304" charset="0"/>
              </a:rPr>
              <a:t>25°C</a:t>
            </a:r>
          </a:p>
          <a:p>
            <a:pPr algn="just"/>
            <a:r>
              <a:rPr lang="en-US" sz="1800" b="1" i="1" dirty="0">
                <a:latin typeface="Times New Roman" panose="02020603050405020304" charset="0"/>
                <a:cs typeface="Times New Roman" panose="02020603050405020304" charset="0"/>
              </a:rPr>
              <a:t>Heatsink Dimensions:</a:t>
            </a:r>
            <a:r>
              <a:rPr lang="en-US" sz="1800" dirty="0">
                <a:latin typeface="Times New Roman" panose="02020603050405020304" charset="0"/>
                <a:cs typeface="Times New Roman" panose="02020603050405020304" charset="0"/>
              </a:rPr>
              <a:t> Compact size with an 80 mm x 80 mm footprint, max height of 100 mm.</a:t>
            </a:r>
          </a:p>
          <a:p>
            <a:pPr algn="just"/>
            <a:r>
              <a:rPr lang="en-US" sz="1800" b="1" i="1" dirty="0">
                <a:latin typeface="Times New Roman" panose="02020603050405020304" charset="0"/>
                <a:cs typeface="Times New Roman" panose="02020603050405020304" charset="0"/>
              </a:rPr>
              <a:t>Fin spacing</a:t>
            </a:r>
            <a:r>
              <a:rPr lang="en-US" sz="1800" dirty="0">
                <a:latin typeface="Times New Roman" panose="02020603050405020304" charset="0"/>
                <a:cs typeface="Times New Roman" panose="02020603050405020304" charset="0"/>
              </a:rPr>
              <a:t> (1.5 mm minimum) and variable thickness (1-3 mm) to enhance natural airflow.</a:t>
            </a:r>
          </a:p>
          <a:p>
            <a:pPr algn="just"/>
            <a:r>
              <a:rPr lang="en-US" sz="1800" b="1" i="1" dirty="0">
                <a:latin typeface="Times New Roman" panose="02020603050405020304" charset="0"/>
                <a:cs typeface="Times New Roman" panose="02020603050405020304" charset="0"/>
              </a:rPr>
              <a:t>Design Objective:</a:t>
            </a:r>
            <a:r>
              <a:rPr lang="en-US" sz="1800" dirty="0">
                <a:latin typeface="Times New Roman" panose="02020603050405020304" charset="0"/>
                <a:cs typeface="Times New Roman" panose="02020603050405020304" charset="0"/>
              </a:rPr>
              <a:t> Maximize heat dissipation through optimized fin geometry to support natural convection. The aim is to ensure sufficient cooling without forced airflow, suitable for low-power CPUs.</a:t>
            </a:r>
          </a:p>
          <a:p>
            <a:pPr algn="just"/>
            <a:endParaRPr lang="en-US" dirty="0">
              <a:latin typeface="Times New Roman" panose="02020603050405020304" charset="0"/>
              <a:cs typeface="Times New Roman" panose="02020603050405020304" charset="0"/>
            </a:endParaRPr>
          </a:p>
        </p:txBody>
      </p:sp>
      <p:grpSp>
        <p:nvGrpSpPr>
          <p:cNvPr id="3" name="Групувати 2">
            <a:extLst>
              <a:ext uri="{FF2B5EF4-FFF2-40B4-BE49-F238E27FC236}">
                <a16:creationId xmlns:a16="http://schemas.microsoft.com/office/drawing/2014/main" id="{E494ABBD-4771-4199-6BE9-07EC45EDF06B}"/>
              </a:ext>
            </a:extLst>
          </p:cNvPr>
          <p:cNvGrpSpPr/>
          <p:nvPr/>
        </p:nvGrpSpPr>
        <p:grpSpPr>
          <a:xfrm>
            <a:off x="0" y="1677868"/>
            <a:ext cx="1014433" cy="133343"/>
            <a:chOff x="519499" y="2809405"/>
            <a:chExt cx="1014433" cy="133343"/>
          </a:xfrm>
        </p:grpSpPr>
        <p:sp>
          <p:nvSpPr>
            <p:cNvPr id="10" name="Лінія">
              <a:extLst>
                <a:ext uri="{FF2B5EF4-FFF2-40B4-BE49-F238E27FC236}">
                  <a16:creationId xmlns:a16="http://schemas.microsoft.com/office/drawing/2014/main" id="{4A036797-36C7-746F-9E95-83A6E56ADDB7}"/>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1" name="Коло">
              <a:extLst>
                <a:ext uri="{FF2B5EF4-FFF2-40B4-BE49-F238E27FC236}">
                  <a16:creationId xmlns:a16="http://schemas.microsoft.com/office/drawing/2014/main" id="{CA2B0690-5CE9-9C19-EB5F-B518316C5C54}"/>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12" name="Групувати 11">
            <a:extLst>
              <a:ext uri="{FF2B5EF4-FFF2-40B4-BE49-F238E27FC236}">
                <a16:creationId xmlns:a16="http://schemas.microsoft.com/office/drawing/2014/main" id="{36ECE082-23A5-BCCA-2E80-15438DEB1328}"/>
              </a:ext>
            </a:extLst>
          </p:cNvPr>
          <p:cNvGrpSpPr/>
          <p:nvPr/>
        </p:nvGrpSpPr>
        <p:grpSpPr>
          <a:xfrm>
            <a:off x="0" y="2051976"/>
            <a:ext cx="1014433" cy="133343"/>
            <a:chOff x="519499" y="2809405"/>
            <a:chExt cx="1014433" cy="133343"/>
          </a:xfrm>
        </p:grpSpPr>
        <p:sp>
          <p:nvSpPr>
            <p:cNvPr id="13" name="Лінія">
              <a:extLst>
                <a:ext uri="{FF2B5EF4-FFF2-40B4-BE49-F238E27FC236}">
                  <a16:creationId xmlns:a16="http://schemas.microsoft.com/office/drawing/2014/main" id="{DB427399-7349-CA2B-D5E2-184A684D19B2}"/>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4" name="Коло">
              <a:extLst>
                <a:ext uri="{FF2B5EF4-FFF2-40B4-BE49-F238E27FC236}">
                  <a16:creationId xmlns:a16="http://schemas.microsoft.com/office/drawing/2014/main" id="{576C3BE5-229D-4D72-F4A2-984A2AA3BA92}"/>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15" name="Групувати 14">
            <a:extLst>
              <a:ext uri="{FF2B5EF4-FFF2-40B4-BE49-F238E27FC236}">
                <a16:creationId xmlns:a16="http://schemas.microsoft.com/office/drawing/2014/main" id="{03479419-4CFE-46E4-B488-5AA31EB83C8B}"/>
              </a:ext>
            </a:extLst>
          </p:cNvPr>
          <p:cNvGrpSpPr/>
          <p:nvPr/>
        </p:nvGrpSpPr>
        <p:grpSpPr>
          <a:xfrm>
            <a:off x="0" y="2398282"/>
            <a:ext cx="1014433" cy="133343"/>
            <a:chOff x="519499" y="2809405"/>
            <a:chExt cx="1014433" cy="133343"/>
          </a:xfrm>
        </p:grpSpPr>
        <p:sp>
          <p:nvSpPr>
            <p:cNvPr id="16" name="Лінія">
              <a:extLst>
                <a:ext uri="{FF2B5EF4-FFF2-40B4-BE49-F238E27FC236}">
                  <a16:creationId xmlns:a16="http://schemas.microsoft.com/office/drawing/2014/main" id="{86C55B87-D3E3-CB45-DA11-3A2FC6271016}"/>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7" name="Коло">
              <a:extLst>
                <a:ext uri="{FF2B5EF4-FFF2-40B4-BE49-F238E27FC236}">
                  <a16:creationId xmlns:a16="http://schemas.microsoft.com/office/drawing/2014/main" id="{0EF4D4D7-F660-6831-0F34-CA53ABF60105}"/>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18" name="Групувати 17">
            <a:extLst>
              <a:ext uri="{FF2B5EF4-FFF2-40B4-BE49-F238E27FC236}">
                <a16:creationId xmlns:a16="http://schemas.microsoft.com/office/drawing/2014/main" id="{C816F273-D07A-E03B-CD58-230913D83F2C}"/>
              </a:ext>
            </a:extLst>
          </p:cNvPr>
          <p:cNvGrpSpPr/>
          <p:nvPr/>
        </p:nvGrpSpPr>
        <p:grpSpPr>
          <a:xfrm>
            <a:off x="0" y="2740659"/>
            <a:ext cx="1014433" cy="133343"/>
            <a:chOff x="519499" y="2809405"/>
            <a:chExt cx="1014433" cy="133343"/>
          </a:xfrm>
        </p:grpSpPr>
        <p:sp>
          <p:nvSpPr>
            <p:cNvPr id="19" name="Лінія">
              <a:extLst>
                <a:ext uri="{FF2B5EF4-FFF2-40B4-BE49-F238E27FC236}">
                  <a16:creationId xmlns:a16="http://schemas.microsoft.com/office/drawing/2014/main" id="{0EF59CD3-47AD-CA07-ADAC-52E700EBC458}"/>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0" name="Коло">
              <a:extLst>
                <a:ext uri="{FF2B5EF4-FFF2-40B4-BE49-F238E27FC236}">
                  <a16:creationId xmlns:a16="http://schemas.microsoft.com/office/drawing/2014/main" id="{A9E9D9B0-C8B6-A2F0-5636-C7724F83AEF4}"/>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21" name="Групувати 20">
            <a:extLst>
              <a:ext uri="{FF2B5EF4-FFF2-40B4-BE49-F238E27FC236}">
                <a16:creationId xmlns:a16="http://schemas.microsoft.com/office/drawing/2014/main" id="{65587CCC-8046-0416-651C-9827216A18C0}"/>
              </a:ext>
            </a:extLst>
          </p:cNvPr>
          <p:cNvGrpSpPr/>
          <p:nvPr/>
        </p:nvGrpSpPr>
        <p:grpSpPr>
          <a:xfrm>
            <a:off x="0" y="3680611"/>
            <a:ext cx="1014433" cy="133343"/>
            <a:chOff x="519499" y="2809405"/>
            <a:chExt cx="1014433" cy="133343"/>
          </a:xfrm>
        </p:grpSpPr>
        <p:sp>
          <p:nvSpPr>
            <p:cNvPr id="22" name="Лінія">
              <a:extLst>
                <a:ext uri="{FF2B5EF4-FFF2-40B4-BE49-F238E27FC236}">
                  <a16:creationId xmlns:a16="http://schemas.microsoft.com/office/drawing/2014/main" id="{0158C5A0-E02E-9FAD-D9E8-9221C04328F3}"/>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3" name="Коло">
              <a:extLst>
                <a:ext uri="{FF2B5EF4-FFF2-40B4-BE49-F238E27FC236}">
                  <a16:creationId xmlns:a16="http://schemas.microsoft.com/office/drawing/2014/main" id="{6929BDDF-39A4-3E06-8457-F79FB5C325FA}"/>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24" name="Групувати 23">
            <a:extLst>
              <a:ext uri="{FF2B5EF4-FFF2-40B4-BE49-F238E27FC236}">
                <a16:creationId xmlns:a16="http://schemas.microsoft.com/office/drawing/2014/main" id="{DA169994-7F24-FE69-A830-712E6F557F68}"/>
              </a:ext>
            </a:extLst>
          </p:cNvPr>
          <p:cNvGrpSpPr/>
          <p:nvPr/>
        </p:nvGrpSpPr>
        <p:grpSpPr>
          <a:xfrm>
            <a:off x="0" y="4349725"/>
            <a:ext cx="1014433" cy="133343"/>
            <a:chOff x="519499" y="2809405"/>
            <a:chExt cx="1014433" cy="133343"/>
          </a:xfrm>
        </p:grpSpPr>
        <p:sp>
          <p:nvSpPr>
            <p:cNvPr id="25" name="Лінія">
              <a:extLst>
                <a:ext uri="{FF2B5EF4-FFF2-40B4-BE49-F238E27FC236}">
                  <a16:creationId xmlns:a16="http://schemas.microsoft.com/office/drawing/2014/main" id="{AE290875-5D08-3679-1123-CCCADEE2174B}"/>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26" name="Коло">
              <a:extLst>
                <a:ext uri="{FF2B5EF4-FFF2-40B4-BE49-F238E27FC236}">
                  <a16:creationId xmlns:a16="http://schemas.microsoft.com/office/drawing/2014/main" id="{09C875DF-903F-99D2-1744-BCFD031F81F8}"/>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pic>
        <p:nvPicPr>
          <p:cNvPr id="27" name="Picture 3" descr="photo_2024-11-03_18-36-51">
            <a:extLst>
              <a:ext uri="{FF2B5EF4-FFF2-40B4-BE49-F238E27FC236}">
                <a16:creationId xmlns:a16="http://schemas.microsoft.com/office/drawing/2014/main" id="{C3A9190B-B454-B269-760A-8B11BA3BC59A}"/>
              </a:ext>
            </a:extLst>
          </p:cNvPr>
          <p:cNvPicPr>
            <a:picLocks noChangeAspect="1"/>
          </p:cNvPicPr>
          <p:nvPr/>
        </p:nvPicPr>
        <p:blipFill>
          <a:blip r:embed="rId4"/>
          <a:stretch>
            <a:fillRect/>
          </a:stretch>
        </p:blipFill>
        <p:spPr>
          <a:xfrm>
            <a:off x="6678385" y="1159444"/>
            <a:ext cx="4461265" cy="4555440"/>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p:cNvSpPr>
            <a:spLocks noGrp="1"/>
          </p:cNvSpPr>
          <p:nvPr>
            <p:ph type="sldNum" sz="quarter" idx="12"/>
          </p:nvPr>
        </p:nvSpPr>
        <p:spPr/>
        <p:txBody>
          <a:bodyPr/>
          <a:lstStyle/>
          <a:p>
            <a:fld id="{6C783ABD-0AEF-4763-A163-2BB5CCD3D559}" type="slidenum">
              <a:rPr lang="en-US" smtClean="0"/>
              <a:t>5</a:t>
            </a:fld>
            <a:endParaRPr lang="en-US"/>
          </a:p>
        </p:txBody>
      </p:sp>
      <p:sp>
        <p:nvSpPr>
          <p:cNvPr id="3" name="Rectangle 5">
            <a:extLst>
              <a:ext uri="{FF2B5EF4-FFF2-40B4-BE49-F238E27FC236}">
                <a16:creationId xmlns:a16="http://schemas.microsoft.com/office/drawing/2014/main" id="{77D1E237-B515-C8FC-75D3-108B7D4C431C}"/>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itle 74">
            <a:extLst>
              <a:ext uri="{FF2B5EF4-FFF2-40B4-BE49-F238E27FC236}">
                <a16:creationId xmlns:a16="http://schemas.microsoft.com/office/drawing/2014/main" id="{AD7AA324-28B8-2EA5-840E-0D97AF25E8C5}"/>
              </a:ext>
            </a:extLst>
          </p:cNvPr>
          <p:cNvSpPr txBox="1"/>
          <p:nvPr/>
        </p:nvSpPr>
        <p:spPr>
          <a:xfrm>
            <a:off x="548640" y="488713"/>
            <a:ext cx="4697896" cy="23158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lvl="0" algn="ctr" defTabSz="913765" eaLnBrk="0" fontAlgn="base" hangingPunct="0">
              <a:spcAft>
                <a:spcPct val="0"/>
              </a:spcAft>
              <a:defRPr/>
            </a:pPr>
            <a:r>
              <a:rPr lang="en-US" altLang="zh-CN" sz="2800" b="1" kern="0" dirty="0">
                <a:solidFill>
                  <a:srgbClr val="000000"/>
                </a:solidFill>
                <a:latin typeface="Times New Roman" panose="02020603050405020304" charset="0"/>
                <a:ea typeface="Microsoft YaHei" panose="020B0503020204020204" pitchFamily="34" charset="-122"/>
                <a:cs typeface="Times New Roman" panose="02020603050405020304" charset="0"/>
              </a:rPr>
              <a:t>Meshing and Modeling Setup</a:t>
            </a:r>
          </a:p>
        </p:txBody>
      </p:sp>
      <p:sp>
        <p:nvSpPr>
          <p:cNvPr id="10" name="Text Box 13">
            <a:extLst>
              <a:ext uri="{FF2B5EF4-FFF2-40B4-BE49-F238E27FC236}">
                <a16:creationId xmlns:a16="http://schemas.microsoft.com/office/drawing/2014/main" id="{E6E882D3-464A-8242-319F-350CCDE9473D}"/>
              </a:ext>
            </a:extLst>
          </p:cNvPr>
          <p:cNvSpPr txBox="1"/>
          <p:nvPr/>
        </p:nvSpPr>
        <p:spPr>
          <a:xfrm>
            <a:off x="1014433" y="1305341"/>
            <a:ext cx="4658995" cy="4247317"/>
          </a:xfrm>
          <a:prstGeom prst="rect">
            <a:avLst/>
          </a:prstGeom>
          <a:noFill/>
        </p:spPr>
        <p:txBody>
          <a:bodyPr wrap="square" rtlCol="0">
            <a:spAutoFit/>
          </a:bodyPr>
          <a:lstStyle/>
          <a:p>
            <a:pPr algn="just"/>
            <a:endParaRPr lang="en-US" dirty="0">
              <a:latin typeface="Times New Roman" panose="02020603050405020304" charset="0"/>
              <a:cs typeface="Times New Roman" panose="02020603050405020304" charset="0"/>
            </a:endParaRPr>
          </a:p>
          <a:p>
            <a:pPr algn="just"/>
            <a:r>
              <a:rPr lang="en-US" b="1" i="1" dirty="0">
                <a:latin typeface="Times New Roman" panose="02020603050405020304" charset="0"/>
                <a:cs typeface="Times New Roman" panose="02020603050405020304" charset="0"/>
              </a:rPr>
              <a:t>Body Sizing: </a:t>
            </a:r>
            <a:r>
              <a:rPr lang="en-US" dirty="0">
                <a:latin typeface="Times New Roman" panose="02020603050405020304" charset="0"/>
                <a:cs typeface="Times New Roman" panose="02020603050405020304" charset="0"/>
              </a:rPr>
              <a:t>Applied to both Solid (CPU Heatsink) and Fluid (air) regions, with element sizes of 6.e-003 m and 2.1979e-002 m, respectively.</a:t>
            </a:r>
          </a:p>
          <a:p>
            <a:pPr marL="285750" indent="-285750" algn="just">
              <a:buFont typeface="Arial" panose="020B0604020202020204" pitchFamily="34" charset="0"/>
              <a:buChar char="•"/>
            </a:pPr>
            <a:endParaRPr lang="en-US" dirty="0">
              <a:latin typeface="Times New Roman" panose="02020603050405020304" charset="0"/>
              <a:cs typeface="Times New Roman" panose="02020603050405020304" charset="0"/>
            </a:endParaRPr>
          </a:p>
          <a:p>
            <a:pPr algn="just"/>
            <a:r>
              <a:rPr lang="en-US" b="1" i="1" dirty="0" err="1">
                <a:latin typeface="Times New Roman" panose="02020603050405020304" charset="0"/>
                <a:cs typeface="Times New Roman" panose="02020603050405020304" charset="0"/>
              </a:rPr>
              <a:t>MultiZone</a:t>
            </a:r>
            <a:r>
              <a:rPr lang="en-US" b="1" i="1" dirty="0">
                <a:latin typeface="Times New Roman" panose="02020603050405020304" charset="0"/>
                <a:cs typeface="Times New Roman" panose="02020603050405020304" charset="0"/>
              </a:rPr>
              <a:t> Method: </a:t>
            </a:r>
            <a:r>
              <a:rPr lang="en-US" dirty="0">
                <a:latin typeface="Times New Roman" panose="02020603050405020304" charset="0"/>
                <a:cs typeface="Times New Roman" panose="02020603050405020304" charset="0"/>
              </a:rPr>
              <a:t>Used </a:t>
            </a:r>
            <a:r>
              <a:rPr lang="en-US" dirty="0" err="1">
                <a:latin typeface="Times New Roman" panose="02020603050405020304" charset="0"/>
                <a:cs typeface="Times New Roman" panose="02020603050405020304" charset="0"/>
              </a:rPr>
              <a:t>Hexa</a:t>
            </a:r>
            <a:r>
              <a:rPr lang="en-US" dirty="0">
                <a:latin typeface="Times New Roman" panose="02020603050405020304" charset="0"/>
                <a:cs typeface="Times New Roman" panose="02020603050405020304" charset="0"/>
              </a:rPr>
              <a:t>/Prism mesh for efficient thermal simulation with higher accuracy in solid areas.</a:t>
            </a:r>
          </a:p>
          <a:p>
            <a:pPr marL="285750" indent="-285750" algn="just">
              <a:buFont typeface="Arial" panose="020B0604020202020204" pitchFamily="34" charset="0"/>
              <a:buChar char="•"/>
            </a:pPr>
            <a:endParaRPr lang="en-US" dirty="0">
              <a:latin typeface="Times New Roman" panose="02020603050405020304" charset="0"/>
              <a:cs typeface="Times New Roman" panose="02020603050405020304" charset="0"/>
            </a:endParaRPr>
          </a:p>
          <a:p>
            <a:pPr algn="just"/>
            <a:r>
              <a:rPr lang="en-US" b="1" i="1" dirty="0">
                <a:latin typeface="Times New Roman" panose="02020603050405020304" charset="0"/>
                <a:cs typeface="Times New Roman" panose="02020603050405020304" charset="0"/>
              </a:rPr>
              <a:t>Importance of Mesh Quality:</a:t>
            </a:r>
            <a:r>
              <a:rPr lang="en-US" dirty="0">
                <a:latin typeface="Times New Roman" panose="02020603050405020304" charset="0"/>
                <a:cs typeface="Times New Roman" panose="02020603050405020304" charset="0"/>
              </a:rPr>
              <a:t> A finer mesh improves result accuracy but increases computational load. The mesh was refined in areas close to the CPU-heatsink interface to capture detailed temperature and flow gradients.</a:t>
            </a:r>
          </a:p>
        </p:txBody>
      </p:sp>
      <p:grpSp>
        <p:nvGrpSpPr>
          <p:cNvPr id="11" name="Групувати 10">
            <a:extLst>
              <a:ext uri="{FF2B5EF4-FFF2-40B4-BE49-F238E27FC236}">
                <a16:creationId xmlns:a16="http://schemas.microsoft.com/office/drawing/2014/main" id="{3E1AE8A8-4A0E-41DF-9314-07C1B538346B}"/>
              </a:ext>
            </a:extLst>
          </p:cNvPr>
          <p:cNvGrpSpPr/>
          <p:nvPr/>
        </p:nvGrpSpPr>
        <p:grpSpPr>
          <a:xfrm>
            <a:off x="0" y="1677868"/>
            <a:ext cx="1014433" cy="133343"/>
            <a:chOff x="519499" y="2809405"/>
            <a:chExt cx="1014433" cy="133343"/>
          </a:xfrm>
        </p:grpSpPr>
        <p:sp>
          <p:nvSpPr>
            <p:cNvPr id="12" name="Лінія">
              <a:extLst>
                <a:ext uri="{FF2B5EF4-FFF2-40B4-BE49-F238E27FC236}">
                  <a16:creationId xmlns:a16="http://schemas.microsoft.com/office/drawing/2014/main" id="{265C0259-664A-49AE-0697-F9E78539A857}"/>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3" name="Коло">
              <a:extLst>
                <a:ext uri="{FF2B5EF4-FFF2-40B4-BE49-F238E27FC236}">
                  <a16:creationId xmlns:a16="http://schemas.microsoft.com/office/drawing/2014/main" id="{3FFBB187-EAFC-853A-C1DD-C619C3CA7980}"/>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14" name="Групувати 13">
            <a:extLst>
              <a:ext uri="{FF2B5EF4-FFF2-40B4-BE49-F238E27FC236}">
                <a16:creationId xmlns:a16="http://schemas.microsoft.com/office/drawing/2014/main" id="{125246C6-6AD7-35F5-D24D-B1AB20065E5A}"/>
              </a:ext>
            </a:extLst>
          </p:cNvPr>
          <p:cNvGrpSpPr/>
          <p:nvPr/>
        </p:nvGrpSpPr>
        <p:grpSpPr>
          <a:xfrm>
            <a:off x="0" y="3075722"/>
            <a:ext cx="1014433" cy="133343"/>
            <a:chOff x="519499" y="2809405"/>
            <a:chExt cx="1014433" cy="133343"/>
          </a:xfrm>
        </p:grpSpPr>
        <p:sp>
          <p:nvSpPr>
            <p:cNvPr id="15" name="Лінія">
              <a:extLst>
                <a:ext uri="{FF2B5EF4-FFF2-40B4-BE49-F238E27FC236}">
                  <a16:creationId xmlns:a16="http://schemas.microsoft.com/office/drawing/2014/main" id="{7F824AAE-957D-1206-BAD6-9052C280E883}"/>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6" name="Коло">
              <a:extLst>
                <a:ext uri="{FF2B5EF4-FFF2-40B4-BE49-F238E27FC236}">
                  <a16:creationId xmlns:a16="http://schemas.microsoft.com/office/drawing/2014/main" id="{5477E743-6258-C4E6-F0E4-DB828CB02184}"/>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grpSp>
        <p:nvGrpSpPr>
          <p:cNvPr id="17" name="Групувати 16">
            <a:extLst>
              <a:ext uri="{FF2B5EF4-FFF2-40B4-BE49-F238E27FC236}">
                <a16:creationId xmlns:a16="http://schemas.microsoft.com/office/drawing/2014/main" id="{CDE8E90F-E8AA-01D3-907A-312AFA1BB4D2}"/>
              </a:ext>
            </a:extLst>
          </p:cNvPr>
          <p:cNvGrpSpPr/>
          <p:nvPr/>
        </p:nvGrpSpPr>
        <p:grpSpPr>
          <a:xfrm>
            <a:off x="0" y="4172934"/>
            <a:ext cx="1014433" cy="133343"/>
            <a:chOff x="519499" y="2809405"/>
            <a:chExt cx="1014433" cy="133343"/>
          </a:xfrm>
        </p:grpSpPr>
        <p:sp>
          <p:nvSpPr>
            <p:cNvPr id="18" name="Лінія">
              <a:extLst>
                <a:ext uri="{FF2B5EF4-FFF2-40B4-BE49-F238E27FC236}">
                  <a16:creationId xmlns:a16="http://schemas.microsoft.com/office/drawing/2014/main" id="{52B24560-ACED-0461-3C6A-8EFA3EEE0095}"/>
                </a:ext>
              </a:extLst>
            </p:cNvPr>
            <p:cNvSpPr/>
            <p:nvPr/>
          </p:nvSpPr>
          <p:spPr>
            <a:xfrm flipH="1" flipV="1">
              <a:off x="519499" y="2870530"/>
              <a:ext cx="963277" cy="5545"/>
            </a:xfrm>
            <a:prstGeom prst="line">
              <a:avLst/>
            </a:prstGeom>
            <a:ln w="12700">
              <a:solidFill>
                <a:srgbClr val="000000"/>
              </a:solidFill>
              <a:miter/>
            </a:ln>
          </p:spPr>
          <p:txBody>
            <a:bodyPr lIns="45719" rIns="45719"/>
            <a:lstStyle/>
            <a:p>
              <a:endParaRPr dirty="0"/>
            </a:p>
          </p:txBody>
        </p:sp>
        <p:sp>
          <p:nvSpPr>
            <p:cNvPr id="19" name="Коло">
              <a:extLst>
                <a:ext uri="{FF2B5EF4-FFF2-40B4-BE49-F238E27FC236}">
                  <a16:creationId xmlns:a16="http://schemas.microsoft.com/office/drawing/2014/main" id="{00EEFA80-1A41-393F-A56F-ABE7113DF1EE}"/>
                </a:ext>
              </a:extLst>
            </p:cNvPr>
            <p:cNvSpPr/>
            <p:nvPr/>
          </p:nvSpPr>
          <p:spPr>
            <a:xfrm>
              <a:off x="1400589" y="2809405"/>
              <a:ext cx="133343" cy="133343"/>
            </a:xfrm>
            <a:prstGeom prst="ellipse">
              <a:avLst/>
            </a:prstGeom>
            <a:solidFill>
              <a:srgbClr val="FFFFFF"/>
            </a:solidFill>
            <a:ln w="12700">
              <a:solidFill>
                <a:srgbClr val="000000"/>
              </a:solidFill>
              <a:miter/>
            </a:ln>
          </p:spPr>
          <p:txBody>
            <a:bodyPr lIns="45719" rIns="45719" anchor="ctr"/>
            <a:lstStyle/>
            <a:p>
              <a:endParaRPr/>
            </a:p>
          </p:txBody>
        </p:sp>
      </p:grpSp>
      <p:pic>
        <p:nvPicPr>
          <p:cNvPr id="22" name="Picture 16">
            <a:extLst>
              <a:ext uri="{FF2B5EF4-FFF2-40B4-BE49-F238E27FC236}">
                <a16:creationId xmlns:a16="http://schemas.microsoft.com/office/drawing/2014/main" id="{384E41AB-B0F0-00EA-0006-788089110C84}"/>
              </a:ext>
            </a:extLst>
          </p:cNvPr>
          <p:cNvPicPr>
            <a:picLocks noChangeAspect="1"/>
          </p:cNvPicPr>
          <p:nvPr/>
        </p:nvPicPr>
        <p:blipFill>
          <a:blip r:embed="rId4"/>
          <a:stretch>
            <a:fillRect/>
          </a:stretch>
        </p:blipFill>
        <p:spPr>
          <a:xfrm>
            <a:off x="6662800" y="1493260"/>
            <a:ext cx="4644481" cy="4102295"/>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CA525-6CE5-0BA6-F6FB-FE8C746F92F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73BB68F-CEDC-5F65-35C9-E914D9FEF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sp>
        <p:nvSpPr>
          <p:cNvPr id="2" name="Slide Number Placeholder 1">
            <a:extLst>
              <a:ext uri="{FF2B5EF4-FFF2-40B4-BE49-F238E27FC236}">
                <a16:creationId xmlns:a16="http://schemas.microsoft.com/office/drawing/2014/main" id="{5B0BA262-24DC-B3FD-3AE1-4B010B4E3EEE}"/>
              </a:ext>
            </a:extLst>
          </p:cNvPr>
          <p:cNvSpPr>
            <a:spLocks noGrp="1"/>
          </p:cNvSpPr>
          <p:nvPr>
            <p:ph type="sldNum" sz="quarter" idx="12"/>
          </p:nvPr>
        </p:nvSpPr>
        <p:spPr/>
        <p:txBody>
          <a:bodyPr/>
          <a:lstStyle/>
          <a:p>
            <a:fld id="{6C783ABD-0AEF-4763-A163-2BB5CCD3D559}" type="slidenum">
              <a:rPr lang="en-US" smtClean="0"/>
              <a:t>6</a:t>
            </a:fld>
            <a:endParaRPr lang="en-US"/>
          </a:p>
        </p:txBody>
      </p:sp>
      <p:sp>
        <p:nvSpPr>
          <p:cNvPr id="3" name="Rectangle 5">
            <a:extLst>
              <a:ext uri="{FF2B5EF4-FFF2-40B4-BE49-F238E27FC236}">
                <a16:creationId xmlns:a16="http://schemas.microsoft.com/office/drawing/2014/main" id="{2FF3DE0F-00CC-8CE4-EA0B-075933756B82}"/>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itle 74">
            <a:extLst>
              <a:ext uri="{FF2B5EF4-FFF2-40B4-BE49-F238E27FC236}">
                <a16:creationId xmlns:a16="http://schemas.microsoft.com/office/drawing/2014/main" id="{46C443AA-5EDE-2FED-3BCE-8650250781F0}"/>
              </a:ext>
            </a:extLst>
          </p:cNvPr>
          <p:cNvSpPr txBox="1"/>
          <p:nvPr/>
        </p:nvSpPr>
        <p:spPr>
          <a:xfrm>
            <a:off x="671104" y="543539"/>
            <a:ext cx="9003574" cy="23158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lvl="0" algn="just" defTabSz="913765" eaLnBrk="0" fontAlgn="base" hangingPunct="0">
              <a:spcAft>
                <a:spcPct val="0"/>
              </a:spcAft>
              <a:defRPr/>
            </a:pPr>
            <a:r>
              <a:rPr lang="en-US" altLang="zh-CN" sz="2800" b="1" kern="0" dirty="0">
                <a:solidFill>
                  <a:srgbClr val="000000"/>
                </a:solidFill>
                <a:latin typeface="Times New Roman" panose="02020603050405020304" charset="0"/>
                <a:ea typeface="Microsoft YaHei" panose="020B0503020204020204" pitchFamily="34" charset="-122"/>
                <a:cs typeface="Times New Roman" panose="02020603050405020304" charset="0"/>
              </a:rPr>
              <a:t>Simulation Settings and Convection Modeling</a:t>
            </a:r>
          </a:p>
        </p:txBody>
      </p:sp>
      <p:sp>
        <p:nvSpPr>
          <p:cNvPr id="6" name="Text Box 3">
            <a:extLst>
              <a:ext uri="{FF2B5EF4-FFF2-40B4-BE49-F238E27FC236}">
                <a16:creationId xmlns:a16="http://schemas.microsoft.com/office/drawing/2014/main" id="{B13887CA-4C99-7CEF-CADD-ED92BB32A01D}"/>
              </a:ext>
            </a:extLst>
          </p:cNvPr>
          <p:cNvSpPr txBox="1"/>
          <p:nvPr/>
        </p:nvSpPr>
        <p:spPr>
          <a:xfrm>
            <a:off x="6935841" y="1080346"/>
            <a:ext cx="5080000" cy="2182949"/>
          </a:xfrm>
          <a:prstGeom prst="rect">
            <a:avLst/>
          </a:prstGeom>
        </p:spPr>
        <p:txBody>
          <a:bodyPr>
            <a:noAutofit/>
          </a:bodyPr>
          <a:lstStyle/>
          <a:p>
            <a:r>
              <a:rPr sz="1600" b="1" dirty="0">
                <a:latin typeface="Times New Roman" panose="02020603050405020304" charset="0"/>
                <a:cs typeface="Times New Roman" panose="02020603050405020304" charset="0"/>
              </a:rPr>
              <a:t>Energy Module:</a:t>
            </a:r>
            <a:r>
              <a:rPr sz="1600" dirty="0">
                <a:latin typeface="Times New Roman" panose="02020603050405020304" charset="0"/>
                <a:cs typeface="Times New Roman" panose="02020603050405020304" charset="0"/>
              </a:rPr>
              <a:t> Enables heat transfer calculations.</a:t>
            </a:r>
          </a:p>
          <a:p>
            <a:r>
              <a:rPr sz="1600" b="1" dirty="0">
                <a:latin typeface="Times New Roman" panose="02020603050405020304" charset="0"/>
                <a:cs typeface="Times New Roman" panose="02020603050405020304" charset="0"/>
              </a:rPr>
              <a:t>Laminar Flow:</a:t>
            </a:r>
            <a:r>
              <a:rPr sz="1600" b="1" i="1"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Ideal for low Reynolds number, suitable for natural convection without turbulence.</a:t>
            </a:r>
          </a:p>
          <a:p>
            <a:r>
              <a:rPr sz="1600" b="1" dirty="0">
                <a:latin typeface="Times New Roman" panose="02020603050405020304" charset="0"/>
                <a:cs typeface="Times New Roman" panose="02020603050405020304" charset="0"/>
              </a:rPr>
              <a:t>Gravity and Variable Density:</a:t>
            </a:r>
            <a:r>
              <a:rPr lang="en-US" sz="1600" b="1" dirty="0">
                <a:latin typeface="Times New Roman" panose="02020603050405020304" charset="0"/>
                <a:cs typeface="Times New Roman" panose="02020603050405020304" charset="0"/>
              </a:rPr>
              <a:t> </a:t>
            </a:r>
            <a:r>
              <a:rPr sz="1600" dirty="0">
                <a:latin typeface="Times New Roman" panose="02020603050405020304" charset="0"/>
                <a:cs typeface="Times New Roman" panose="02020603050405020304" charset="0"/>
              </a:rPr>
              <a:t>Gravity was set along the Y-axis to simulate buoyancy effects, causing warm air to rise and cool air to sink. This is essential for modeling natural convection around the heatsink.</a:t>
            </a:r>
          </a:p>
          <a:p>
            <a:endParaRPr sz="1600" dirty="0"/>
          </a:p>
          <a:p>
            <a:endParaRPr sz="1600" dirty="0"/>
          </a:p>
        </p:txBody>
      </p:sp>
      <p:sp>
        <p:nvSpPr>
          <p:cNvPr id="7" name="Text Box 4">
            <a:extLst>
              <a:ext uri="{FF2B5EF4-FFF2-40B4-BE49-F238E27FC236}">
                <a16:creationId xmlns:a16="http://schemas.microsoft.com/office/drawing/2014/main" id="{ABBFCBA5-AF9F-BC13-CB81-995943165903}"/>
              </a:ext>
            </a:extLst>
          </p:cNvPr>
          <p:cNvSpPr txBox="1"/>
          <p:nvPr/>
        </p:nvSpPr>
        <p:spPr>
          <a:xfrm>
            <a:off x="548640" y="1080346"/>
            <a:ext cx="5711439" cy="4524315"/>
          </a:xfrm>
          <a:prstGeom prst="rect">
            <a:avLst/>
          </a:prstGeom>
        </p:spPr>
        <p:txBody>
          <a:bodyPr wrap="square">
            <a:spAutoFit/>
          </a:bodyPr>
          <a:lstStyle/>
          <a:p>
            <a:r>
              <a:rPr sz="1600" b="1" dirty="0"/>
              <a:t>Material Creation in ANSYS Fluent:</a:t>
            </a:r>
          </a:p>
          <a:p>
            <a:r>
              <a:rPr sz="1600" dirty="0"/>
              <a:t>For accurate simulation results, we specified distinct materials for each part of the model:</a:t>
            </a:r>
          </a:p>
          <a:p>
            <a:endParaRPr sz="1600" dirty="0"/>
          </a:p>
          <a:p>
            <a:r>
              <a:rPr sz="1600" b="1" dirty="0"/>
              <a:t>CPU: </a:t>
            </a:r>
            <a:r>
              <a:rPr sz="1600" dirty="0"/>
              <a:t>Modeled with </a:t>
            </a:r>
            <a:r>
              <a:rPr sz="1600" b="1" dirty="0"/>
              <a:t>“Silicon Pure”</a:t>
            </a:r>
            <a:r>
              <a:rPr sz="1600" dirty="0"/>
              <a:t> to reflect the thermal properties of silicon, which directly influences heat generation and flow.</a:t>
            </a:r>
          </a:p>
          <a:p>
            <a:endParaRPr lang="ru-RU" sz="1600" b="1" dirty="0"/>
          </a:p>
          <a:p>
            <a:r>
              <a:rPr sz="1600" b="1" dirty="0"/>
              <a:t>Heatsink:</a:t>
            </a:r>
            <a:r>
              <a:rPr sz="1600" dirty="0"/>
              <a:t> Created with </a:t>
            </a:r>
            <a:r>
              <a:rPr sz="1600" b="1" dirty="0"/>
              <a:t>“Aluminum Alloy 3105-O”</a:t>
            </a:r>
            <a:r>
              <a:rPr sz="1600" dirty="0"/>
              <a:t> for high thermal conductivity, facilitating effective heat transfer from the CPU.</a:t>
            </a:r>
          </a:p>
          <a:p>
            <a:endParaRPr lang="ru-RU" sz="1600" b="1" dirty="0"/>
          </a:p>
          <a:p>
            <a:r>
              <a:rPr sz="1600" b="1" dirty="0"/>
              <a:t>PCB:</a:t>
            </a:r>
            <a:r>
              <a:rPr sz="1600" dirty="0"/>
              <a:t> Defined as </a:t>
            </a:r>
            <a:r>
              <a:rPr sz="1600" b="1" dirty="0"/>
              <a:t>“Laminate Composite Epoxy-Material CEM-3,”</a:t>
            </a:r>
            <a:r>
              <a:rPr sz="1600" dirty="0"/>
              <a:t> which has moderate thermal conductivity suited for printed circuit boards.</a:t>
            </a:r>
          </a:p>
          <a:p>
            <a:endParaRPr lang="ru-RU" sz="1600" b="1" dirty="0"/>
          </a:p>
          <a:p>
            <a:r>
              <a:rPr sz="1600" b="1" dirty="0"/>
              <a:t>Thermal Interface Material (TIM):</a:t>
            </a:r>
            <a:r>
              <a:rPr sz="1600" dirty="0"/>
              <a:t> Represented with </a:t>
            </a:r>
            <a:r>
              <a:rPr sz="1600" b="1" dirty="0"/>
              <a:t>"Copper Alloy C96200"</a:t>
            </a:r>
            <a:r>
              <a:rPr sz="1600" dirty="0"/>
              <a:t> for enhanced heat flow between the CPU and heatsink.</a:t>
            </a:r>
          </a:p>
        </p:txBody>
      </p:sp>
      <p:pic>
        <p:nvPicPr>
          <p:cNvPr id="10" name="Рисунок 9">
            <a:extLst>
              <a:ext uri="{FF2B5EF4-FFF2-40B4-BE49-F238E27FC236}">
                <a16:creationId xmlns:a16="http://schemas.microsoft.com/office/drawing/2014/main" id="{8C53DE0A-D398-6877-3DE9-24D8264CD0EF}"/>
              </a:ext>
            </a:extLst>
          </p:cNvPr>
          <p:cNvPicPr>
            <a:picLocks noChangeAspect="1"/>
          </p:cNvPicPr>
          <p:nvPr/>
        </p:nvPicPr>
        <p:blipFill>
          <a:blip r:embed="rId3"/>
          <a:stretch>
            <a:fillRect/>
          </a:stretch>
        </p:blipFill>
        <p:spPr>
          <a:xfrm>
            <a:off x="7034593" y="3025071"/>
            <a:ext cx="4608767" cy="3164844"/>
          </a:xfrm>
          <a:prstGeom prst="rect">
            <a:avLst/>
          </a:prstGeom>
        </p:spPr>
      </p:pic>
    </p:spTree>
    <p:extLst>
      <p:ext uri="{BB962C8B-B14F-4D97-AF65-F5344CB8AC3E}">
        <p14:creationId xmlns:p14="http://schemas.microsoft.com/office/powerpoint/2010/main" val="188269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16E66-F1B9-ABDB-6511-E3AF02E4B93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B200419-7B62-3346-893C-F8FCBEF2F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pic>
        <p:nvPicPr>
          <p:cNvPr id="5" name="Picture 4">
            <a:extLst>
              <a:ext uri="{FF2B5EF4-FFF2-40B4-BE49-F238E27FC236}">
                <a16:creationId xmlns:a16="http://schemas.microsoft.com/office/drawing/2014/main" id="{594AD45C-7ACF-FC07-CF6F-F343F7BAB3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6416" y="5732715"/>
            <a:ext cx="1625600" cy="914400"/>
          </a:xfrm>
          <a:prstGeom prst="rect">
            <a:avLst/>
          </a:prstGeom>
        </p:spPr>
      </p:pic>
      <p:sp>
        <p:nvSpPr>
          <p:cNvPr id="2" name="Slide Number Placeholder 1">
            <a:extLst>
              <a:ext uri="{FF2B5EF4-FFF2-40B4-BE49-F238E27FC236}">
                <a16:creationId xmlns:a16="http://schemas.microsoft.com/office/drawing/2014/main" id="{65FF1084-22EE-B342-9C74-637EC4C30219}"/>
              </a:ext>
            </a:extLst>
          </p:cNvPr>
          <p:cNvSpPr>
            <a:spLocks noGrp="1"/>
          </p:cNvSpPr>
          <p:nvPr>
            <p:ph type="sldNum" sz="quarter" idx="12"/>
          </p:nvPr>
        </p:nvSpPr>
        <p:spPr/>
        <p:txBody>
          <a:bodyPr/>
          <a:lstStyle/>
          <a:p>
            <a:fld id="{6C783ABD-0AEF-4763-A163-2BB5CCD3D559}" type="slidenum">
              <a:rPr lang="en-US" smtClean="0"/>
              <a:t>7</a:t>
            </a:fld>
            <a:endParaRPr lang="en-US"/>
          </a:p>
        </p:txBody>
      </p:sp>
      <p:sp>
        <p:nvSpPr>
          <p:cNvPr id="3" name="Rectangle 5">
            <a:extLst>
              <a:ext uri="{FF2B5EF4-FFF2-40B4-BE49-F238E27FC236}">
                <a16:creationId xmlns:a16="http://schemas.microsoft.com/office/drawing/2014/main" id="{9F897021-6AAA-7595-E056-AEB2FE77DD37}"/>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itle 74">
            <a:extLst>
              <a:ext uri="{FF2B5EF4-FFF2-40B4-BE49-F238E27FC236}">
                <a16:creationId xmlns:a16="http://schemas.microsoft.com/office/drawing/2014/main" id="{DFC9BCAC-21D4-111E-8419-94A2E85161D2}"/>
              </a:ext>
            </a:extLst>
          </p:cNvPr>
          <p:cNvSpPr txBox="1"/>
          <p:nvPr/>
        </p:nvSpPr>
        <p:spPr>
          <a:xfrm>
            <a:off x="750290" y="534243"/>
            <a:ext cx="4277187" cy="23177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algn="just">
              <a:spcAft>
                <a:spcPct val="60000"/>
              </a:spcAft>
            </a:pPr>
            <a:r>
              <a:rPr lang="en-US" sz="2800" b="1" dirty="0">
                <a:solidFill>
                  <a:schemeClr val="tx1"/>
                </a:solidFill>
                <a:latin typeface="Times New Roman" panose="02020603050405020304" charset="0"/>
                <a:cs typeface="Times New Roman" panose="02020603050405020304" charset="0"/>
                <a:sym typeface="+mn-ea"/>
              </a:rPr>
              <a:t>Task 1</a:t>
            </a:r>
            <a:r>
              <a:rPr lang="ru-RU" sz="2800" b="1" dirty="0">
                <a:solidFill>
                  <a:schemeClr val="tx1"/>
                </a:solidFill>
                <a:latin typeface="Times New Roman" panose="02020603050405020304" charset="0"/>
                <a:cs typeface="Times New Roman" panose="02020603050405020304" charset="0"/>
                <a:sym typeface="+mn-ea"/>
              </a:rPr>
              <a:t>.</a:t>
            </a:r>
            <a:r>
              <a:rPr lang="en-US" sz="2800" b="1" dirty="0">
                <a:solidFill>
                  <a:schemeClr val="tx1"/>
                </a:solidFill>
                <a:latin typeface="Times New Roman" panose="02020603050405020304" charset="0"/>
                <a:cs typeface="Times New Roman" panose="02020603050405020304" charset="0"/>
                <a:sym typeface="+mn-ea"/>
              </a:rPr>
              <a:t> </a:t>
            </a:r>
            <a:r>
              <a:rPr sz="2800" b="1" dirty="0">
                <a:solidFill>
                  <a:schemeClr val="tx1"/>
                </a:solidFill>
                <a:latin typeface="Times New Roman" panose="02020603050405020304" charset="0"/>
                <a:cs typeface="Times New Roman" panose="02020603050405020304" charset="0"/>
                <a:sym typeface="+mn-ea"/>
              </a:rPr>
              <a:t>Results</a:t>
            </a:r>
            <a:endParaRPr lang="en-US" altLang="zh-CN" sz="2800" b="1" kern="0" dirty="0">
              <a:solidFill>
                <a:schemeClr val="tx1"/>
              </a:solidFill>
              <a:latin typeface="Times New Roman" panose="02020603050405020304" charset="0"/>
              <a:ea typeface="Microsoft YaHei" panose="020B0503020204020204" pitchFamily="34" charset="-122"/>
              <a:cs typeface="Times New Roman" panose="02020603050405020304" charset="0"/>
              <a:sym typeface="+mn-ea"/>
            </a:endParaRPr>
          </a:p>
        </p:txBody>
      </p:sp>
      <mc:AlternateContent xmlns:mc="http://schemas.openxmlformats.org/markup-compatibility/2006">
        <mc:Choice xmlns:a14="http://schemas.microsoft.com/office/drawing/2010/main" Requires="a14">
          <p:sp>
            <p:nvSpPr>
              <p:cNvPr id="8" name="Text Box 6">
                <a:extLst>
                  <a:ext uri="{FF2B5EF4-FFF2-40B4-BE49-F238E27FC236}">
                    <a16:creationId xmlns:a16="http://schemas.microsoft.com/office/drawing/2014/main" id="{D0D927DA-C219-6E3F-94C0-04F36AF80299}"/>
                  </a:ext>
                </a:extLst>
              </p:cNvPr>
              <p:cNvSpPr txBox="1"/>
              <p:nvPr/>
            </p:nvSpPr>
            <p:spPr>
              <a:xfrm>
                <a:off x="6374026" y="895920"/>
                <a:ext cx="5080000" cy="4836795"/>
              </a:xfrm>
              <a:prstGeom prst="rect">
                <a:avLst/>
              </a:prstGeom>
            </p:spPr>
            <p:txBody>
              <a:bodyPr>
                <a:noAutofit/>
              </a:bodyPr>
              <a:lstStyle/>
              <a:p>
                <a:pPr algn="just"/>
                <a:r>
                  <a:rPr lang="en-US" sz="1600" b="1" i="1" dirty="0">
                    <a:latin typeface="Times New Roman" panose="02020603050405020304" charset="0"/>
                    <a:cs typeface="Times New Roman" panose="02020603050405020304" charset="0"/>
                  </a:rPr>
                  <a:t>Source Terms Parameter: </a:t>
                </a:r>
                <a:r>
                  <a:rPr lang="en-US" sz="1600" dirty="0">
                    <a:latin typeface="Times New Roman" panose="02020603050405020304" charset="0"/>
                    <a:cs typeface="Times New Roman" panose="02020603050405020304" charset="0"/>
                  </a:rPr>
                  <a:t>To model the heat generation in the CPU accurately, a Source Terms parameter was added to the CPU zone. This feature allowed us to:</a:t>
                </a:r>
              </a:p>
              <a:p>
                <a:pPr algn="just"/>
                <a:endParaRPr lang="en-US" sz="1600" dirty="0">
                  <a:latin typeface="Times New Roman" panose="02020603050405020304" charset="0"/>
                  <a:cs typeface="Times New Roman" panose="02020603050405020304" charset="0"/>
                </a:endParaRPr>
              </a:p>
              <a:p>
                <a:pPr algn="just"/>
                <a:r>
                  <a:rPr lang="en-US" sz="1600" dirty="0">
                    <a:latin typeface="Times New Roman" panose="02020603050405020304" charset="0"/>
                    <a:cs typeface="Times New Roman" panose="02020603050405020304" charset="0"/>
                  </a:rPr>
                  <a:t>Define a heat generation source based on the CPU’s maximum thermal design power (TDP) of 15 W, simulating actual power consumption.</a:t>
                </a:r>
              </a:p>
              <a:p>
                <a:pPr algn="just"/>
                <a:endParaRPr lang="en-US" sz="1600" dirty="0">
                  <a:latin typeface="Times New Roman" panose="02020603050405020304" charset="0"/>
                  <a:cs typeface="Times New Roman" panose="02020603050405020304" charset="0"/>
                </a:endParaRPr>
              </a:p>
              <a:p>
                <a:pPr algn="just"/>
                <a:r>
                  <a:rPr lang="en-US" sz="1600" dirty="0">
                    <a:latin typeface="Times New Roman" panose="02020603050405020304" charset="0"/>
                    <a:cs typeface="Times New Roman" panose="02020603050405020304" charset="0"/>
                  </a:rPr>
                  <a:t>Set heat generation per unit volume, reflecting the CPU's operational conditions.</a:t>
                </a:r>
              </a:p>
              <a:p>
                <a:pPr algn="just"/>
                <a:endParaRPr lang="en-US" sz="1600" dirty="0">
                  <a:latin typeface="Times New Roman" panose="02020603050405020304" charset="0"/>
                  <a:cs typeface="Times New Roman" panose="02020603050405020304" charset="0"/>
                </a:endParaRPr>
              </a:p>
              <a:p>
                <a:pPr algn="just"/>
                <a:r>
                  <a:rPr lang="en-US" sz="1600" dirty="0">
                    <a:latin typeface="Times New Roman" panose="02020603050405020304" charset="0"/>
                    <a:cs typeface="Times New Roman" panose="02020603050405020304" charset="0"/>
                  </a:rPr>
                  <a:t>By incorporating the Source Terms, we achieved a realistic distribution of heat within the CPU zone, critical for evaluating the </a:t>
                </a:r>
                <a:r>
                  <a:rPr lang="en-US" sz="1600" dirty="0" err="1">
                    <a:latin typeface="Times New Roman" panose="02020603050405020304" charset="0"/>
                    <a:cs typeface="Times New Roman" panose="02020603050405020304" charset="0"/>
                  </a:rPr>
                  <a:t>heatsink’s</a:t>
                </a:r>
                <a:r>
                  <a:rPr lang="en-US" sz="1600" dirty="0">
                    <a:latin typeface="Times New Roman" panose="02020603050405020304" charset="0"/>
                    <a:cs typeface="Times New Roman" panose="02020603050405020304" charset="0"/>
                  </a:rPr>
                  <a:t> cooling performance under specified power loads.</a:t>
                </a:r>
              </a:p>
              <a:p>
                <a:pPr algn="just"/>
                <a:endParaRPr lang="en-US" sz="1600" dirty="0">
                  <a:latin typeface="Times New Roman" panose="02020603050405020304" charset="0"/>
                  <a:cs typeface="Times New Roman" panose="02020603050405020304" charset="0"/>
                </a:endParaRPr>
              </a:p>
              <a:p>
                <a:pPr algn="just"/>
                <a:endParaRPr lang="ru-RU" sz="1600" i="1" dirty="0">
                  <a:latin typeface="Times New Roman" panose="02020603050405020304" charset="0"/>
                  <a:cs typeface="Times New Roman" panose="02020603050405020304" charset="0"/>
                </a:endParaRPr>
              </a:p>
              <a:p>
                <a:pPr algn="just"/>
                <a:endParaRPr lang="ru-RU" sz="1600" i="1" dirty="0">
                  <a:latin typeface="Times New Roman" panose="02020603050405020304" charset="0"/>
                  <a:cs typeface="Times New Roman" panose="02020603050405020304" charset="0"/>
                </a:endParaRPr>
              </a:p>
              <a:p>
                <a:pPr algn="just"/>
                <a:endParaRPr lang="ar-AE" sz="1600" i="1" dirty="0">
                  <a:latin typeface="Times New Roman" panose="02020603050405020304" charset="0"/>
                  <a:cs typeface="Times New Roman" panose="02020603050405020304" charset="0"/>
                </a:endParaRPr>
              </a:p>
              <a:p>
                <a:pPr algn="just"/>
                <a14:m>
                  <m:oMath xmlns:m="http://schemas.openxmlformats.org/officeDocument/2006/math">
                    <m:r>
                      <a:rPr lang="ar-AE" sz="1800" b="1" i="1" smtClean="0">
                        <a:effectLst/>
                        <a:latin typeface="Cambria Math" panose="02040503050406030204" pitchFamily="18" charset="0"/>
                        <a:ea typeface="Calibri" panose="020F0502020204030204" pitchFamily="34" charset="0"/>
                        <a:cs typeface="Times New Roman" panose="02020603050405020304" pitchFamily="18" charset="0"/>
                      </a:rPr>
                      <m:t>𝑾</m:t>
                    </m:r>
                  </m:oMath>
                </a14:m>
                <a:r>
                  <a:rPr lang="ar-AE" sz="1600" dirty="0">
                    <a:latin typeface="Times New Roman" panose="02020603050405020304" charset="0"/>
                    <a:cs typeface="Times New Roman" panose="02020603050405020304" charset="0"/>
                  </a:rPr>
                  <a:t> - </a:t>
                </a:r>
                <a:r>
                  <a:rPr lang="en-US" sz="1600" dirty="0">
                    <a:latin typeface="Times New Roman" panose="02020603050405020304" charset="0"/>
                    <a:cs typeface="Times New Roman" panose="02020603050405020304" charset="0"/>
                  </a:rPr>
                  <a:t>Maximum thermal design power (TDP), Watt.</a:t>
                </a:r>
              </a:p>
              <a:p>
                <a:pPr algn="just"/>
                <a14:m>
                  <m:oMath xmlns:m="http://schemas.openxmlformats.org/officeDocument/2006/math">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𝑽</m:t>
                    </m:r>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600" dirty="0">
                    <a:latin typeface="Times New Roman" panose="02020603050405020304" charset="0"/>
                    <a:cs typeface="Times New Roman" panose="02020603050405020304" charset="0"/>
                  </a:rPr>
                  <a:t>-</a:t>
                </a:r>
                <a:r>
                  <a:rPr lang="ru-RU" sz="1600" dirty="0">
                    <a:latin typeface="Times New Roman" panose="02020603050405020304" charset="0"/>
                    <a:cs typeface="Times New Roman" panose="02020603050405020304" charset="0"/>
                  </a:rPr>
                  <a:t> </a:t>
                </a:r>
                <a:r>
                  <a:rPr lang="en-US" sz="1600" dirty="0">
                    <a:latin typeface="Times New Roman" panose="02020603050405020304" charset="0"/>
                    <a:cs typeface="Times New Roman" panose="02020603050405020304" charset="0"/>
                  </a:rPr>
                  <a:t>CPU capacity, Volume.</a:t>
                </a:r>
              </a:p>
              <a:p>
                <a:pPr algn="just"/>
                <a:endParaRPr sz="1600" dirty="0">
                  <a:latin typeface="Times New Roman" panose="02020603050405020304" charset="0"/>
                  <a:cs typeface="Times New Roman" panose="02020603050405020304" charset="0"/>
                </a:endParaRPr>
              </a:p>
            </p:txBody>
          </p:sp>
        </mc:Choice>
        <mc:Fallback>
          <p:sp>
            <p:nvSpPr>
              <p:cNvPr id="8" name="Text Box 6">
                <a:extLst>
                  <a:ext uri="{FF2B5EF4-FFF2-40B4-BE49-F238E27FC236}">
                    <a16:creationId xmlns:a16="http://schemas.microsoft.com/office/drawing/2014/main" id="{D0D927DA-C219-6E3F-94C0-04F36AF80299}"/>
                  </a:ext>
                </a:extLst>
              </p:cNvPr>
              <p:cNvSpPr txBox="1">
                <a:spLocks noRot="1" noChangeAspect="1" noMove="1" noResize="1" noEditPoints="1" noAdjustHandles="1" noChangeArrowheads="1" noChangeShapeType="1" noTextEdit="1"/>
              </p:cNvSpPr>
              <p:nvPr/>
            </p:nvSpPr>
            <p:spPr>
              <a:xfrm>
                <a:off x="6374026" y="895920"/>
                <a:ext cx="5080000" cy="4836795"/>
              </a:xfrm>
              <a:prstGeom prst="rect">
                <a:avLst/>
              </a:prstGeom>
              <a:blipFill>
                <a:blip r:embed="rId4"/>
                <a:stretch>
                  <a:fillRect l="-720" t="-378" r="-600" b="-10467"/>
                </a:stretch>
              </a:blipFill>
            </p:spPr>
            <p:txBody>
              <a:bodyPr/>
              <a:lstStyle/>
              <a:p>
                <a:r>
                  <a:rPr lang="uk-UA">
                    <a:noFill/>
                  </a:rPr>
                  <a:t> </a:t>
                </a:r>
              </a:p>
            </p:txBody>
          </p:sp>
        </mc:Fallback>
      </mc:AlternateContent>
      <p:sp>
        <p:nvSpPr>
          <p:cNvPr id="20" name="Прямокутник 19">
            <a:extLst>
              <a:ext uri="{FF2B5EF4-FFF2-40B4-BE49-F238E27FC236}">
                <a16:creationId xmlns:a16="http://schemas.microsoft.com/office/drawing/2014/main" id="{6E28E017-3F93-54D5-B29D-F0996D25B026}"/>
              </a:ext>
            </a:extLst>
          </p:cNvPr>
          <p:cNvSpPr/>
          <p:nvPr/>
        </p:nvSpPr>
        <p:spPr>
          <a:xfrm>
            <a:off x="6915259" y="4741687"/>
            <a:ext cx="4083957" cy="73478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uk-UA"/>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EB6EFC8-6CAA-C763-53A6-DCA479AADCB7}"/>
                  </a:ext>
                </a:extLst>
              </p:cNvPr>
              <p:cNvSpPr txBox="1"/>
              <p:nvPr/>
            </p:nvSpPr>
            <p:spPr>
              <a:xfrm>
                <a:off x="7100648" y="4827866"/>
                <a:ext cx="3983731" cy="489814"/>
              </a:xfrm>
              <a:prstGeom prst="rect">
                <a:avLst/>
              </a:prstGeom>
              <a:noFill/>
            </p:spPr>
            <p:txBody>
              <a:bodyPr wrap="square">
                <a:spAutoFit/>
              </a:bodyPr>
              <a:lstStyle/>
              <a:p>
                <a14:m>
                  <m:oMath xmlns:m="http://schemas.openxmlformats.org/officeDocument/2006/math">
                    <m:r>
                      <a:rPr lang="en-US" sz="1800" i="1" smtClean="0">
                        <a:latin typeface="Cambria Math" panose="02040503050406030204" pitchFamily="18" charset="0"/>
                        <a:cs typeface="Cambria Math" panose="02040503050406030204" pitchFamily="18" charset="0"/>
                      </a:rPr>
                      <m:t>𝑞</m:t>
                    </m:r>
                    <m:r>
                      <a:rPr lang="en-US" sz="1800">
                        <a:latin typeface="Cambria Math" panose="02040503050406030204" pitchFamily="18" charset="0"/>
                        <a:ea typeface="MS Mincho" charset="0"/>
                        <a:cs typeface="Cambria Math" panose="02040503050406030204" pitchFamily="18" charset="0"/>
                      </a:rPr>
                      <m:t> = </m:t>
                    </m:r>
                    <m:f>
                      <m:fPr>
                        <m:ctrlPr>
                          <a:rPr lang="en-US" sz="1800" i="1">
                            <a:latin typeface="Cambria Math" panose="02040503050406030204" pitchFamily="18" charset="0"/>
                            <a:cs typeface="Cambria Math" panose="02040503050406030204" pitchFamily="18" charset="0"/>
                          </a:rPr>
                        </m:ctrlPr>
                      </m:fPr>
                      <m:num>
                        <m:r>
                          <a:rPr lang="en-US" sz="1800" i="1">
                            <a:latin typeface="Cambria Math" panose="02040503050406030204" pitchFamily="18" charset="0"/>
                            <a:cs typeface="Cambria Math" panose="02040503050406030204" pitchFamily="18" charset="0"/>
                          </a:rPr>
                          <m:t>𝑤</m:t>
                        </m:r>
                      </m:num>
                      <m:den>
                        <m:r>
                          <a:rPr lang="en-US" sz="1800" i="1">
                            <a:latin typeface="Cambria Math" panose="02040503050406030204" pitchFamily="18" charset="0"/>
                            <a:cs typeface="Cambria Math" panose="02040503050406030204" pitchFamily="18" charset="0"/>
                          </a:rPr>
                          <m:t>𝑉</m:t>
                        </m:r>
                      </m:den>
                    </m:f>
                  </m:oMath>
                </a14:m>
                <a:r>
                  <a:rPr lang="en-US" sz="1800" i="1" dirty="0">
                    <a:latin typeface="Times New Roman" panose="02020603050405020304" charset="0"/>
                    <a:cs typeface="Times New Roman" panose="02020603050405020304" charset="0"/>
                  </a:rPr>
                  <a:t> = </a:t>
                </a:r>
                <a14:m>
                  <m:oMath xmlns:m="http://schemas.openxmlformats.org/officeDocument/2006/math">
                    <m:f>
                      <m:fPr>
                        <m:ctrlPr>
                          <a:rPr lang="en-US" sz="1800" i="1">
                            <a:latin typeface="Cambria Math" panose="02040503050406030204" pitchFamily="18" charset="0"/>
                            <a:cs typeface="Cambria Math" panose="02040503050406030204" pitchFamily="18" charset="0"/>
                          </a:rPr>
                        </m:ctrlPr>
                      </m:fPr>
                      <m:num>
                        <m:r>
                          <a:rPr lang="en-US" sz="1800" i="1">
                            <a:latin typeface="Cambria Math" panose="02040503050406030204" pitchFamily="18" charset="0"/>
                            <a:ea typeface="MS Mincho" charset="0"/>
                            <a:cs typeface="Cambria Math" panose="02040503050406030204" pitchFamily="18" charset="0"/>
                          </a:rPr>
                          <m:t>15</m:t>
                        </m:r>
                      </m:num>
                      <m:den>
                        <m:r>
                          <a:rPr lang="en-US" sz="1800" i="1">
                            <a:latin typeface="Cambria Math" panose="02040503050406030204" pitchFamily="18" charset="0"/>
                            <a:ea typeface="MS Mincho" charset="0"/>
                            <a:cs typeface="Cambria Math" panose="02040503050406030204" pitchFamily="18" charset="0"/>
                          </a:rPr>
                          <m:t>8</m:t>
                        </m:r>
                        <m:r>
                          <a:rPr lang="en-US" sz="1800" i="1">
                            <a:latin typeface="Cambria Math" panose="02040503050406030204" pitchFamily="18" charset="0"/>
                            <a:ea typeface="MS Mincho" charset="0"/>
                            <a:cs typeface="Cambria Math" panose="02040503050406030204" pitchFamily="18" charset="0"/>
                          </a:rPr>
                          <m:t>.</m:t>
                        </m:r>
                        <m:r>
                          <a:rPr lang="en-US" sz="1800" i="1">
                            <a:latin typeface="Cambria Math" panose="02040503050406030204" pitchFamily="18" charset="0"/>
                            <a:ea typeface="MS Mincho" charset="0"/>
                            <a:cs typeface="Cambria Math" panose="02040503050406030204" pitchFamily="18" charset="0"/>
                          </a:rPr>
                          <m:t>575</m:t>
                        </m:r>
                        <m:r>
                          <a:rPr lang="en-US" sz="1800" i="1">
                            <a:latin typeface="Cambria Math" panose="02040503050406030204" pitchFamily="18" charset="0"/>
                            <a:ea typeface="MS Mincho" charset="0"/>
                            <a:cs typeface="Cambria Math" panose="02040503050406030204" pitchFamily="18" charset="0"/>
                          </a:rPr>
                          <m:t>𝑒</m:t>
                        </m:r>
                        <m:r>
                          <a:rPr lang="en-US" sz="1800" i="1">
                            <a:latin typeface="Cambria Math" panose="02040503050406030204" pitchFamily="18" charset="0"/>
                            <a:ea typeface="MS Mincho" charset="0"/>
                            <a:cs typeface="Cambria Math" panose="02040503050406030204" pitchFamily="18" charset="0"/>
                          </a:rPr>
                          <m:t>−</m:t>
                        </m:r>
                        <m:r>
                          <a:rPr lang="en-US" sz="1800" i="1">
                            <a:latin typeface="Cambria Math" panose="02040503050406030204" pitchFamily="18" charset="0"/>
                            <a:ea typeface="MS Mincho" charset="0"/>
                            <a:cs typeface="Cambria Math" panose="02040503050406030204" pitchFamily="18" charset="0"/>
                          </a:rPr>
                          <m:t>007</m:t>
                        </m:r>
                      </m:den>
                    </m:f>
                  </m:oMath>
                </a14:m>
                <a:r>
                  <a:rPr lang="en-US" sz="1800" i="1" dirty="0">
                    <a:latin typeface="Times New Roman" panose="02020603050405020304" charset="0"/>
                    <a:cs typeface="Times New Roman" panose="02020603050405020304" charset="0"/>
                  </a:rPr>
                  <a:t> = 174927113.703</a:t>
                </a:r>
              </a:p>
            </p:txBody>
          </p:sp>
        </mc:Choice>
        <mc:Fallback>
          <p:sp>
            <p:nvSpPr>
              <p:cNvPr id="23" name="TextBox 22">
                <a:extLst>
                  <a:ext uri="{FF2B5EF4-FFF2-40B4-BE49-F238E27FC236}">
                    <a16:creationId xmlns:a16="http://schemas.microsoft.com/office/drawing/2014/main" id="{7EB6EFC8-6CAA-C763-53A6-DCA479AADCB7}"/>
                  </a:ext>
                </a:extLst>
              </p:cNvPr>
              <p:cNvSpPr txBox="1">
                <a:spLocks noRot="1" noChangeAspect="1" noMove="1" noResize="1" noEditPoints="1" noAdjustHandles="1" noChangeArrowheads="1" noChangeShapeType="1" noTextEdit="1"/>
              </p:cNvSpPr>
              <p:nvPr/>
            </p:nvSpPr>
            <p:spPr>
              <a:xfrm>
                <a:off x="7100648" y="4827866"/>
                <a:ext cx="3983731" cy="489814"/>
              </a:xfrm>
              <a:prstGeom prst="rect">
                <a:avLst/>
              </a:prstGeom>
              <a:blipFill>
                <a:blip r:embed="rId5"/>
                <a:stretch>
                  <a:fillRect b="-6250"/>
                </a:stretch>
              </a:blipFill>
            </p:spPr>
            <p:txBody>
              <a:bodyPr/>
              <a:lstStyle/>
              <a:p>
                <a:r>
                  <a:rPr lang="uk-UA">
                    <a:noFill/>
                  </a:rPr>
                  <a:t> </a:t>
                </a:r>
              </a:p>
            </p:txBody>
          </p:sp>
        </mc:Fallback>
      </mc:AlternateContent>
      <p:pic>
        <p:nvPicPr>
          <p:cNvPr id="24" name="Picture 17" descr="Скриншот 04-11-2024 104249">
            <a:extLst>
              <a:ext uri="{FF2B5EF4-FFF2-40B4-BE49-F238E27FC236}">
                <a16:creationId xmlns:a16="http://schemas.microsoft.com/office/drawing/2014/main" id="{F65303C6-AA69-244D-1384-8429E7DE0C88}"/>
              </a:ext>
            </a:extLst>
          </p:cNvPr>
          <p:cNvPicPr>
            <a:picLocks noChangeAspect="1"/>
          </p:cNvPicPr>
          <p:nvPr/>
        </p:nvPicPr>
        <p:blipFill>
          <a:blip r:embed="rId6"/>
          <a:stretch>
            <a:fillRect/>
          </a:stretch>
        </p:blipFill>
        <p:spPr>
          <a:xfrm>
            <a:off x="274320" y="894157"/>
            <a:ext cx="5938520" cy="4311015"/>
          </a:xfrm>
          <a:prstGeom prst="rect">
            <a:avLst/>
          </a:prstGeom>
          <a:ln>
            <a:noFill/>
          </a:ln>
          <a:effectLst>
            <a:softEdge rad="112500"/>
          </a:effectLst>
        </p:spPr>
      </p:pic>
      <p:sp>
        <p:nvSpPr>
          <p:cNvPr id="26" name="TextBox 25">
            <a:extLst>
              <a:ext uri="{FF2B5EF4-FFF2-40B4-BE49-F238E27FC236}">
                <a16:creationId xmlns:a16="http://schemas.microsoft.com/office/drawing/2014/main" id="{0F0A0118-2E35-59BA-FDE8-D2673C47FF77}"/>
              </a:ext>
            </a:extLst>
          </p:cNvPr>
          <p:cNvSpPr txBox="1"/>
          <p:nvPr/>
        </p:nvSpPr>
        <p:spPr>
          <a:xfrm>
            <a:off x="1657520" y="5179422"/>
            <a:ext cx="3596367" cy="307777"/>
          </a:xfrm>
          <a:prstGeom prst="rect">
            <a:avLst/>
          </a:prstGeom>
          <a:noFill/>
        </p:spPr>
        <p:txBody>
          <a:bodyPr wrap="square">
            <a:spAutoFit/>
          </a:bodyPr>
          <a:lstStyle/>
          <a:p>
            <a:r>
              <a:rPr lang="ru-RU" sz="1400" dirty="0" err="1">
                <a:effectLst/>
                <a:latin typeface="Times New Roman" panose="02020603050405020304" pitchFamily="18" charset="0"/>
                <a:ea typeface="Calibri" panose="020F0502020204030204" pitchFamily="34" charset="0"/>
              </a:rPr>
              <a:t>Temperature</a:t>
            </a:r>
            <a:r>
              <a:rPr lang="ru-RU" sz="1400" dirty="0">
                <a:effectLst/>
                <a:latin typeface="Times New Roman" panose="02020603050405020304" pitchFamily="18" charset="0"/>
                <a:ea typeface="Calibri" panose="020F0502020204030204" pitchFamily="34" charset="0"/>
              </a:rPr>
              <a:t> </a:t>
            </a:r>
            <a:r>
              <a:rPr lang="ru-RU" sz="1400" dirty="0" err="1">
                <a:effectLst/>
                <a:latin typeface="Times New Roman" panose="02020603050405020304" pitchFamily="18" charset="0"/>
                <a:ea typeface="Calibri" panose="020F0502020204030204" pitchFamily="34" charset="0"/>
              </a:rPr>
              <a:t>distribution</a:t>
            </a:r>
            <a:r>
              <a:rPr lang="ru-RU" sz="1400" dirty="0">
                <a:effectLst/>
                <a:latin typeface="Times New Roman" panose="02020603050405020304" pitchFamily="18" charset="0"/>
                <a:ea typeface="Calibri" panose="020F0502020204030204" pitchFamily="34" charset="0"/>
              </a:rPr>
              <a:t> </a:t>
            </a:r>
            <a:r>
              <a:rPr lang="ru-RU" sz="1400" dirty="0" err="1">
                <a:effectLst/>
                <a:latin typeface="Times New Roman" panose="02020603050405020304" pitchFamily="18" charset="0"/>
                <a:ea typeface="Calibri" panose="020F0502020204030204" pitchFamily="34" charset="0"/>
              </a:rPr>
              <a:t>in</a:t>
            </a:r>
            <a:r>
              <a:rPr lang="ru-RU" sz="1400" dirty="0">
                <a:effectLst/>
                <a:latin typeface="Times New Roman" panose="02020603050405020304" pitchFamily="18" charset="0"/>
                <a:ea typeface="Calibri" panose="020F0502020204030204" pitchFamily="34" charset="0"/>
              </a:rPr>
              <a:t> </a:t>
            </a:r>
            <a:r>
              <a:rPr lang="ru-RU" sz="1400" dirty="0" err="1">
                <a:effectLst/>
                <a:latin typeface="Times New Roman" panose="02020603050405020304" pitchFamily="18" charset="0"/>
                <a:ea typeface="Calibri" panose="020F0502020204030204" pitchFamily="34" charset="0"/>
              </a:rPr>
              <a:t>the</a:t>
            </a:r>
            <a:r>
              <a:rPr lang="ru-RU" sz="1400" dirty="0">
                <a:effectLst/>
                <a:latin typeface="Times New Roman" panose="02020603050405020304" pitchFamily="18" charset="0"/>
                <a:ea typeface="Calibri" panose="020F0502020204030204" pitchFamily="34" charset="0"/>
              </a:rPr>
              <a:t> </a:t>
            </a:r>
            <a:r>
              <a:rPr lang="ru-RU" sz="1400" dirty="0" err="1">
                <a:effectLst/>
                <a:latin typeface="Times New Roman" panose="02020603050405020304" pitchFamily="18" charset="0"/>
                <a:ea typeface="Calibri" panose="020F0502020204030204" pitchFamily="34" charset="0"/>
              </a:rPr>
              <a:t>body</a:t>
            </a:r>
            <a:endParaRPr lang="uk-UA" sz="1400" dirty="0"/>
          </a:p>
        </p:txBody>
      </p:sp>
    </p:spTree>
    <p:extLst>
      <p:ext uri="{BB962C8B-B14F-4D97-AF65-F5344CB8AC3E}">
        <p14:creationId xmlns:p14="http://schemas.microsoft.com/office/powerpoint/2010/main" val="1795946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53324-E737-C3AC-6435-992D43A45F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5CB68C8-4ACD-B228-A60E-93571A32D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 y="5595555"/>
            <a:ext cx="1651862" cy="1188720"/>
          </a:xfrm>
          <a:prstGeom prst="rect">
            <a:avLst/>
          </a:prstGeom>
        </p:spPr>
      </p:pic>
      <p:sp>
        <p:nvSpPr>
          <p:cNvPr id="3" name="Rectangle 5">
            <a:extLst>
              <a:ext uri="{FF2B5EF4-FFF2-40B4-BE49-F238E27FC236}">
                <a16:creationId xmlns:a16="http://schemas.microsoft.com/office/drawing/2014/main" id="{AD3E04DB-FE77-C442-6716-796B24160DF2}"/>
              </a:ext>
            </a:extLst>
          </p:cNvPr>
          <p:cNvSpPr/>
          <p:nvPr/>
        </p:nvSpPr>
        <p:spPr>
          <a:xfrm>
            <a:off x="0" y="674578"/>
            <a:ext cx="548640" cy="91440"/>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itle 74">
            <a:extLst>
              <a:ext uri="{FF2B5EF4-FFF2-40B4-BE49-F238E27FC236}">
                <a16:creationId xmlns:a16="http://schemas.microsoft.com/office/drawing/2014/main" id="{C530AD8F-2E8A-2F22-9BE8-12518B9ABCCB}"/>
              </a:ext>
            </a:extLst>
          </p:cNvPr>
          <p:cNvSpPr txBox="1"/>
          <p:nvPr/>
        </p:nvSpPr>
        <p:spPr>
          <a:xfrm>
            <a:off x="750290" y="534243"/>
            <a:ext cx="4277187" cy="231775"/>
          </a:xfrm>
          <a:prstGeom prst="rect">
            <a:avLst/>
          </a:prstGeom>
        </p:spPr>
        <p:txBody>
          <a:bodyPr vert="horz" lIns="0" tIns="0" rIns="0" bIns="0" rtlCol="0" anchor="ctr">
            <a:noAutofit/>
          </a:bodyPr>
          <a:lstStyle>
            <a:lvl1pPr algn="l" defTabSz="1219200" rtl="0" eaLnBrk="1" latinLnBrk="0" hangingPunct="1">
              <a:spcBef>
                <a:spcPct val="0"/>
              </a:spcBef>
              <a:buNone/>
              <a:defRPr sz="3600" i="0" kern="1200">
                <a:solidFill>
                  <a:schemeClr val="accent1">
                    <a:lumMod val="75000"/>
                  </a:schemeClr>
                </a:solidFill>
                <a:latin typeface="Calibri" panose="020F0502020204030204" pitchFamily="34" charset="0"/>
                <a:ea typeface="+mj-ea"/>
                <a:cs typeface="Calibri" panose="020F0502020204030204" pitchFamily="34" charset="0"/>
              </a:defRPr>
            </a:lvl1pPr>
          </a:lstStyle>
          <a:p>
            <a:pPr algn="just">
              <a:spcAft>
                <a:spcPct val="60000"/>
              </a:spcAft>
            </a:pPr>
            <a:r>
              <a:rPr lang="en-US" sz="2800" b="1" dirty="0">
                <a:solidFill>
                  <a:schemeClr val="tx1"/>
                </a:solidFill>
                <a:latin typeface="Times New Roman" panose="02020603050405020304" charset="0"/>
                <a:cs typeface="Times New Roman" panose="02020603050405020304" charset="0"/>
                <a:sym typeface="+mn-ea"/>
              </a:rPr>
              <a:t>Task 1</a:t>
            </a:r>
            <a:r>
              <a:rPr lang="ru-RU" sz="2800" b="1" dirty="0">
                <a:solidFill>
                  <a:schemeClr val="tx1"/>
                </a:solidFill>
                <a:latin typeface="Times New Roman" panose="02020603050405020304" charset="0"/>
                <a:cs typeface="Times New Roman" panose="02020603050405020304" charset="0"/>
                <a:sym typeface="+mn-ea"/>
              </a:rPr>
              <a:t>.</a:t>
            </a:r>
            <a:r>
              <a:rPr lang="en-US" sz="2800" b="1" dirty="0">
                <a:solidFill>
                  <a:schemeClr val="tx1"/>
                </a:solidFill>
                <a:latin typeface="Times New Roman" panose="02020603050405020304" charset="0"/>
                <a:cs typeface="Times New Roman" panose="02020603050405020304" charset="0"/>
                <a:sym typeface="+mn-ea"/>
              </a:rPr>
              <a:t> </a:t>
            </a:r>
            <a:r>
              <a:rPr sz="2800" b="1" dirty="0">
                <a:solidFill>
                  <a:schemeClr val="tx1"/>
                </a:solidFill>
                <a:latin typeface="Times New Roman" panose="02020603050405020304" charset="0"/>
                <a:cs typeface="Times New Roman" panose="02020603050405020304" charset="0"/>
                <a:sym typeface="+mn-ea"/>
              </a:rPr>
              <a:t>Results</a:t>
            </a:r>
            <a:endParaRPr lang="en-US" altLang="zh-CN" sz="2800" b="1" kern="0" dirty="0">
              <a:solidFill>
                <a:schemeClr val="tx1"/>
              </a:solidFill>
              <a:latin typeface="Times New Roman" panose="02020603050405020304" charset="0"/>
              <a:ea typeface="Microsoft YaHei" panose="020B0503020204020204" pitchFamily="34" charset="-122"/>
              <a:cs typeface="Times New Roman" panose="02020603050405020304" charset="0"/>
              <a:sym typeface="+mn-ea"/>
            </a:endParaRPr>
          </a:p>
        </p:txBody>
      </p:sp>
      <p:pic>
        <p:nvPicPr>
          <p:cNvPr id="9" name="Picture 9" descr="Screenshot 2024-11-04 000857">
            <a:extLst>
              <a:ext uri="{FF2B5EF4-FFF2-40B4-BE49-F238E27FC236}">
                <a16:creationId xmlns:a16="http://schemas.microsoft.com/office/drawing/2014/main" id="{90F58B07-CD94-49CD-D8F3-2EDEF8967893}"/>
              </a:ext>
            </a:extLst>
          </p:cNvPr>
          <p:cNvPicPr>
            <a:picLocks noChangeAspect="1"/>
          </p:cNvPicPr>
          <p:nvPr/>
        </p:nvPicPr>
        <p:blipFill>
          <a:blip r:embed="rId3"/>
          <a:stretch>
            <a:fillRect/>
          </a:stretch>
        </p:blipFill>
        <p:spPr>
          <a:xfrm>
            <a:off x="5421086" y="162085"/>
            <a:ext cx="6219514" cy="2795287"/>
          </a:xfrm>
          <a:prstGeom prst="rect">
            <a:avLst/>
          </a:prstGeom>
        </p:spPr>
      </p:pic>
      <p:pic>
        <p:nvPicPr>
          <p:cNvPr id="10" name="Picture 10" descr="Screenshot 2024-11-04 003831">
            <a:extLst>
              <a:ext uri="{FF2B5EF4-FFF2-40B4-BE49-F238E27FC236}">
                <a16:creationId xmlns:a16="http://schemas.microsoft.com/office/drawing/2014/main" id="{06EDD85C-962E-2343-4B65-4D92280051B6}"/>
              </a:ext>
            </a:extLst>
          </p:cNvPr>
          <p:cNvPicPr>
            <a:picLocks noChangeAspect="1"/>
          </p:cNvPicPr>
          <p:nvPr/>
        </p:nvPicPr>
        <p:blipFill>
          <a:blip r:embed="rId4"/>
          <a:stretch>
            <a:fillRect/>
          </a:stretch>
        </p:blipFill>
        <p:spPr>
          <a:xfrm>
            <a:off x="5421086" y="3459627"/>
            <a:ext cx="6219513" cy="2730288"/>
          </a:xfrm>
          <a:prstGeom prst="rect">
            <a:avLst/>
          </a:prstGeom>
        </p:spPr>
      </p:pic>
      <p:sp>
        <p:nvSpPr>
          <p:cNvPr id="11" name="Text Box 5">
            <a:extLst>
              <a:ext uri="{FF2B5EF4-FFF2-40B4-BE49-F238E27FC236}">
                <a16:creationId xmlns:a16="http://schemas.microsoft.com/office/drawing/2014/main" id="{EC7F5BF4-A01C-E05F-1195-E502CF70CE98}"/>
              </a:ext>
            </a:extLst>
          </p:cNvPr>
          <p:cNvSpPr txBox="1"/>
          <p:nvPr/>
        </p:nvSpPr>
        <p:spPr>
          <a:xfrm>
            <a:off x="422457" y="1465811"/>
            <a:ext cx="4605020" cy="4073525"/>
          </a:xfrm>
          <a:prstGeom prst="rect">
            <a:avLst/>
          </a:prstGeom>
          <a:noFill/>
        </p:spPr>
        <p:txBody>
          <a:bodyPr wrap="square" rtlCol="0">
            <a:noAutofit/>
          </a:bodyPr>
          <a:lstStyle/>
          <a:p>
            <a:r>
              <a:rPr lang="en-US" b="1" i="1" dirty="0">
                <a:latin typeface="Times New Roman" panose="02020603050405020304" charset="0"/>
                <a:cs typeface="Times New Roman" panose="02020603050405020304" charset="0"/>
              </a:rPr>
              <a:t>Temperature vs. Iterations:</a:t>
            </a:r>
            <a:r>
              <a:rPr lang="en-US" b="1" dirty="0">
                <a:latin typeface="Times New Roman" panose="02020603050405020304" charset="0"/>
                <a:cs typeface="Times New Roman" panose="02020603050405020304" charset="0"/>
              </a:rPr>
              <a:t> </a:t>
            </a:r>
            <a:r>
              <a:rPr lang="en-US" dirty="0">
                <a:latin typeface="Times New Roman" panose="02020603050405020304" charset="0"/>
                <a:cs typeface="Times New Roman" panose="02020603050405020304" charset="0"/>
              </a:rPr>
              <a:t>Graph shows temperature stabilization across the heatsink, indicating effective heat transfer.</a:t>
            </a:r>
          </a:p>
          <a:p>
            <a:r>
              <a:rPr lang="en-US" dirty="0">
                <a:latin typeface="Times New Roman" panose="02020603050405020304" charset="0"/>
                <a:cs typeface="Times New Roman" panose="02020603050405020304" charset="0"/>
              </a:rPr>
              <a:t>Heat Flux Analysis: Reveals consistent heat dissipation across CPU surfaces, with no significant hotspots.</a:t>
            </a:r>
          </a:p>
          <a:p>
            <a:endParaRPr lang="en-US" dirty="0">
              <a:latin typeface="Times New Roman" panose="02020603050405020304" charset="0"/>
              <a:cs typeface="Times New Roman" panose="02020603050405020304" charset="0"/>
            </a:endParaRPr>
          </a:p>
          <a:p>
            <a:r>
              <a:rPr lang="en-US" b="1" i="1" dirty="0">
                <a:latin typeface="Times New Roman" panose="02020603050405020304" charset="0"/>
                <a:cs typeface="Times New Roman" panose="02020603050405020304" charset="0"/>
              </a:rPr>
              <a:t>Conclusion:</a:t>
            </a:r>
          </a:p>
          <a:p>
            <a:r>
              <a:rPr lang="en-US" dirty="0">
                <a:latin typeface="Times New Roman" panose="02020603050405020304" charset="0"/>
                <a:cs typeface="Times New Roman" panose="02020603050405020304" charset="0"/>
              </a:rPr>
              <a:t>The heatsink achieved stable cooling performance under natural convection, maintaining the CPU within safe temperature limits without forced airflow.</a:t>
            </a:r>
          </a:p>
          <a:p>
            <a:endParaRPr lang="en-US" dirty="0">
              <a:latin typeface="Times New Roman" panose="02020603050405020304" charset="0"/>
              <a:cs typeface="Times New Roman" panose="02020603050405020304" charset="0"/>
            </a:endParaRPr>
          </a:p>
        </p:txBody>
      </p:sp>
      <p:sp>
        <p:nvSpPr>
          <p:cNvPr id="13" name="TextBox 12">
            <a:extLst>
              <a:ext uri="{FF2B5EF4-FFF2-40B4-BE49-F238E27FC236}">
                <a16:creationId xmlns:a16="http://schemas.microsoft.com/office/drawing/2014/main" id="{08892652-51AB-22FD-E23C-13603A6B48BC}"/>
              </a:ext>
            </a:extLst>
          </p:cNvPr>
          <p:cNvSpPr txBox="1"/>
          <p:nvPr/>
        </p:nvSpPr>
        <p:spPr>
          <a:xfrm>
            <a:off x="5421086" y="2868868"/>
            <a:ext cx="6219513" cy="307777"/>
          </a:xfrm>
          <a:prstGeom prst="rect">
            <a:avLst/>
          </a:prstGeom>
          <a:noFill/>
        </p:spPr>
        <p:txBody>
          <a:bodyPr wrap="square">
            <a:spAutoFit/>
          </a:bodyPr>
          <a:lstStyle/>
          <a:p>
            <a:pPr algn="ctr"/>
            <a:r>
              <a:rPr kumimoji="0" lang="en-US" altLang="zh-CN" sz="1400" b="0" i="0" strike="noStrike" kern="0" cap="none" spc="0" normalizeH="0" baseline="0" noProof="0" dirty="0">
                <a:ln>
                  <a:noFill/>
                </a:ln>
                <a:solidFill>
                  <a:srgbClr val="000000"/>
                </a:solidFill>
                <a:effectLst/>
                <a:uLnTx/>
                <a:uFillTx/>
                <a:latin typeface="Times New Roman" panose="02020603050405020304" charset="0"/>
                <a:ea typeface="Microsoft YaHei" panose="020B0503020204020204" pitchFamily="34" charset="-122"/>
                <a:cs typeface="Times New Roman" panose="02020603050405020304" charset="0"/>
              </a:rPr>
              <a:t>T</a:t>
            </a:r>
            <a:r>
              <a:rPr kumimoji="0" lang="zh-CN" altLang="zh-CN" sz="1400" b="0" i="0" strike="noStrike" kern="0" cap="none" spc="0" normalizeH="0" baseline="0" noProof="0" dirty="0">
                <a:ln>
                  <a:noFill/>
                </a:ln>
                <a:solidFill>
                  <a:srgbClr val="000000"/>
                </a:solidFill>
                <a:effectLst/>
                <a:uLnTx/>
                <a:uFillTx/>
                <a:latin typeface="Times New Roman" panose="02020603050405020304" charset="0"/>
                <a:ea typeface="Microsoft YaHei" panose="020B0503020204020204" pitchFamily="34" charset="-122"/>
                <a:cs typeface="Times New Roman" panose="02020603050405020304" charset="0"/>
              </a:rPr>
              <a:t>emperature dependence on iterations</a:t>
            </a:r>
            <a:endParaRPr lang="uk-UA" sz="1400" dirty="0"/>
          </a:p>
        </p:txBody>
      </p:sp>
      <p:sp>
        <p:nvSpPr>
          <p:cNvPr id="14" name="Text Box 3">
            <a:extLst>
              <a:ext uri="{FF2B5EF4-FFF2-40B4-BE49-F238E27FC236}">
                <a16:creationId xmlns:a16="http://schemas.microsoft.com/office/drawing/2014/main" id="{647FD446-1A75-03CE-47AC-31C091489740}"/>
              </a:ext>
            </a:extLst>
          </p:cNvPr>
          <p:cNvSpPr txBox="1"/>
          <p:nvPr/>
        </p:nvSpPr>
        <p:spPr>
          <a:xfrm>
            <a:off x="5495731" y="6066363"/>
            <a:ext cx="6144868" cy="537904"/>
          </a:xfrm>
          <a:prstGeom prst="rect">
            <a:avLst/>
          </a:prstGeom>
        </p:spPr>
        <p:txBody>
          <a:bodyPr wrap="square">
            <a:spAutoFit/>
          </a:bodyPr>
          <a:lstStyle/>
          <a:p>
            <a:pPr algn="ctr" defTabSz="266700">
              <a:lnSpc>
                <a:spcPct val="107000"/>
              </a:lnSpc>
              <a:spcAft>
                <a:spcPts val="800"/>
              </a:spcAft>
            </a:pPr>
            <a:r>
              <a:rPr sz="1400" kern="0" dirty="0">
                <a:solidFill>
                  <a:srgbClr val="000000"/>
                </a:solidFill>
                <a:latin typeface="Times New Roman" panose="02020603050405020304" charset="0"/>
                <a:ea typeface="Microsoft YaHei" panose="020B0503020204020204" pitchFamily="34" charset="-122"/>
                <a:cs typeface="Times New Roman" panose="02020603050405020304" charset="0"/>
              </a:rPr>
              <a:t>Dependence of System Energy on x-velocity, y-velocity, z-velocity and continuity on the number of iterations</a:t>
            </a:r>
          </a:p>
        </p:txBody>
      </p:sp>
    </p:spTree>
    <p:extLst>
      <p:ext uri="{BB962C8B-B14F-4D97-AF65-F5344CB8AC3E}">
        <p14:creationId xmlns:p14="http://schemas.microsoft.com/office/powerpoint/2010/main" val="3630227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C55F9-2D22-7FE3-27F1-76427DE2A9A6}"/>
            </a:ext>
          </a:extLst>
        </p:cNvPr>
        <p:cNvGrpSpPr/>
        <p:nvPr/>
      </p:nvGrpSpPr>
      <p:grpSpPr>
        <a:xfrm>
          <a:off x="0" y="0"/>
          <a:ext cx="0" cy="0"/>
          <a:chOff x="0" y="0"/>
          <a:chExt cx="0" cy="0"/>
        </a:xfrm>
      </p:grpSpPr>
      <p:pic>
        <p:nvPicPr>
          <p:cNvPr id="2" name="Picture 12" descr="Screenshot 2024-11-04 003857">
            <a:extLst>
              <a:ext uri="{FF2B5EF4-FFF2-40B4-BE49-F238E27FC236}">
                <a16:creationId xmlns:a16="http://schemas.microsoft.com/office/drawing/2014/main" id="{5D80FD81-E82A-4A48-43AE-E5CE8CE38198}"/>
              </a:ext>
            </a:extLst>
          </p:cNvPr>
          <p:cNvPicPr>
            <a:picLocks noChangeAspect="1"/>
          </p:cNvPicPr>
          <p:nvPr/>
        </p:nvPicPr>
        <p:blipFill>
          <a:blip r:embed="rId2"/>
          <a:stretch>
            <a:fillRect/>
          </a:stretch>
        </p:blipFill>
        <p:spPr>
          <a:xfrm>
            <a:off x="419980" y="1042422"/>
            <a:ext cx="5334000" cy="2802816"/>
          </a:xfrm>
          <a:prstGeom prst="rect">
            <a:avLst/>
          </a:prstGeom>
        </p:spPr>
      </p:pic>
      <p:pic>
        <p:nvPicPr>
          <p:cNvPr id="5" name="Picture 13" descr="Screenshot 2024-11-04 004111">
            <a:extLst>
              <a:ext uri="{FF2B5EF4-FFF2-40B4-BE49-F238E27FC236}">
                <a16:creationId xmlns:a16="http://schemas.microsoft.com/office/drawing/2014/main" id="{BC421BC9-59DC-8A3C-CFA6-FE7688761AE9}"/>
              </a:ext>
            </a:extLst>
          </p:cNvPr>
          <p:cNvPicPr>
            <a:picLocks noChangeAspect="1"/>
          </p:cNvPicPr>
          <p:nvPr/>
        </p:nvPicPr>
        <p:blipFill>
          <a:blip r:embed="rId3"/>
          <a:stretch>
            <a:fillRect/>
          </a:stretch>
        </p:blipFill>
        <p:spPr>
          <a:xfrm>
            <a:off x="6640183" y="1042422"/>
            <a:ext cx="5088573" cy="2802816"/>
          </a:xfrm>
          <a:prstGeom prst="rect">
            <a:avLst/>
          </a:prstGeom>
          <a:ln>
            <a:noFill/>
          </a:ln>
          <a:effectLst>
            <a:softEdge rad="112500"/>
          </a:effectLst>
        </p:spPr>
      </p:pic>
      <p:pic>
        <p:nvPicPr>
          <p:cNvPr id="6" name="Picture 14" descr="Screenshot 2024-11-04 004127">
            <a:extLst>
              <a:ext uri="{FF2B5EF4-FFF2-40B4-BE49-F238E27FC236}">
                <a16:creationId xmlns:a16="http://schemas.microsoft.com/office/drawing/2014/main" id="{A9E4F2FE-FA1F-03EB-7F43-A6B1B55AD107}"/>
              </a:ext>
            </a:extLst>
          </p:cNvPr>
          <p:cNvPicPr>
            <a:picLocks noChangeAspect="1"/>
          </p:cNvPicPr>
          <p:nvPr/>
        </p:nvPicPr>
        <p:blipFill>
          <a:blip r:embed="rId4"/>
          <a:stretch>
            <a:fillRect/>
          </a:stretch>
        </p:blipFill>
        <p:spPr>
          <a:xfrm>
            <a:off x="419980" y="3918857"/>
            <a:ext cx="5334000" cy="2606814"/>
          </a:xfrm>
          <a:prstGeom prst="rect">
            <a:avLst/>
          </a:prstGeom>
          <a:ln>
            <a:noFill/>
          </a:ln>
          <a:effectLst>
            <a:softEdge rad="112500"/>
          </a:effectLst>
        </p:spPr>
      </p:pic>
      <p:pic>
        <p:nvPicPr>
          <p:cNvPr id="15" name="Picture 16" descr="9d911e14-1e22-4dd8-81dc-f97b98534175">
            <a:extLst>
              <a:ext uri="{FF2B5EF4-FFF2-40B4-BE49-F238E27FC236}">
                <a16:creationId xmlns:a16="http://schemas.microsoft.com/office/drawing/2014/main" id="{8E92A64E-2973-A079-C02C-46E830912BDF}"/>
              </a:ext>
            </a:extLst>
          </p:cNvPr>
          <p:cNvPicPr>
            <a:picLocks noChangeAspect="1"/>
          </p:cNvPicPr>
          <p:nvPr/>
        </p:nvPicPr>
        <p:blipFill>
          <a:blip r:embed="rId5"/>
          <a:stretch>
            <a:fillRect/>
          </a:stretch>
        </p:blipFill>
        <p:spPr>
          <a:xfrm>
            <a:off x="6640183" y="3925734"/>
            <a:ext cx="5163219" cy="2606814"/>
          </a:xfrm>
          <a:prstGeom prst="rect">
            <a:avLst/>
          </a:prstGeom>
          <a:ln>
            <a:noFill/>
          </a:ln>
          <a:effectLst>
            <a:softEdge rad="112500"/>
          </a:effectLst>
        </p:spPr>
      </p:pic>
      <p:sp>
        <p:nvSpPr>
          <p:cNvPr id="16" name="Text Box 3">
            <a:extLst>
              <a:ext uri="{FF2B5EF4-FFF2-40B4-BE49-F238E27FC236}">
                <a16:creationId xmlns:a16="http://schemas.microsoft.com/office/drawing/2014/main" id="{46C53E16-F099-2786-E2B9-7ED9361323B6}"/>
              </a:ext>
            </a:extLst>
          </p:cNvPr>
          <p:cNvSpPr txBox="1"/>
          <p:nvPr/>
        </p:nvSpPr>
        <p:spPr>
          <a:xfrm>
            <a:off x="6293534" y="259451"/>
            <a:ext cx="5334001" cy="460895"/>
          </a:xfrm>
          <a:prstGeom prst="rect">
            <a:avLst/>
          </a:prstGeom>
        </p:spPr>
        <p:txBody>
          <a:bodyPr wrap="square">
            <a:spAutoFit/>
          </a:bodyPr>
          <a:lstStyle/>
          <a:p>
            <a:pPr algn="ctr" defTabSz="266700">
              <a:lnSpc>
                <a:spcPct val="107000"/>
              </a:lnSpc>
              <a:spcAft>
                <a:spcPts val="800"/>
              </a:spcAft>
            </a:pPr>
            <a:r>
              <a:rPr sz="2400" b="1" dirty="0">
                <a:latin typeface="Times New Roman" panose="02020603050405020304"/>
                <a:ea typeface="Calibri" panose="020F0502020204030204"/>
              </a:rPr>
              <a:t>Static Temp</a:t>
            </a:r>
            <a:r>
              <a:rPr lang="en-US" sz="2400" b="1" dirty="0">
                <a:latin typeface="Times New Roman" panose="02020603050405020304"/>
                <a:ea typeface="Calibri" panose="020F0502020204030204"/>
              </a:rPr>
              <a:t>e</a:t>
            </a:r>
            <a:r>
              <a:rPr sz="2400" b="1" dirty="0">
                <a:latin typeface="Times New Roman" panose="02020603050405020304"/>
                <a:ea typeface="Calibri" panose="020F0502020204030204"/>
              </a:rPr>
              <a:t>rature Plane</a:t>
            </a:r>
          </a:p>
        </p:txBody>
      </p:sp>
      <p:sp>
        <p:nvSpPr>
          <p:cNvPr id="17" name="Text Box 4">
            <a:extLst>
              <a:ext uri="{FF2B5EF4-FFF2-40B4-BE49-F238E27FC236}">
                <a16:creationId xmlns:a16="http://schemas.microsoft.com/office/drawing/2014/main" id="{20F6EC54-ED07-201E-45EB-B8A8B55EC5EF}"/>
              </a:ext>
            </a:extLst>
          </p:cNvPr>
          <p:cNvSpPr txBox="1"/>
          <p:nvPr/>
        </p:nvSpPr>
        <p:spPr>
          <a:xfrm>
            <a:off x="261360" y="105857"/>
            <a:ext cx="5334000" cy="856068"/>
          </a:xfrm>
          <a:prstGeom prst="rect">
            <a:avLst/>
          </a:prstGeom>
        </p:spPr>
        <p:txBody>
          <a:bodyPr wrap="square">
            <a:spAutoFit/>
          </a:bodyPr>
          <a:lstStyle/>
          <a:p>
            <a:pPr algn="ctr" defTabSz="266700">
              <a:lnSpc>
                <a:spcPct val="107000"/>
              </a:lnSpc>
              <a:spcAft>
                <a:spcPts val="800"/>
              </a:spcAft>
            </a:pPr>
            <a:r>
              <a:rPr sz="2400" b="1" dirty="0">
                <a:latin typeface="Times New Roman" panose="02020603050405020304"/>
                <a:ea typeface="Calibri" panose="020F0502020204030204"/>
              </a:rPr>
              <a:t>Heat Flux dependence of the system on the number of iterations</a:t>
            </a:r>
          </a:p>
        </p:txBody>
      </p:sp>
      <p:cxnSp>
        <p:nvCxnSpPr>
          <p:cNvPr id="19" name="Пряма сполучна лінія 18">
            <a:extLst>
              <a:ext uri="{FF2B5EF4-FFF2-40B4-BE49-F238E27FC236}">
                <a16:creationId xmlns:a16="http://schemas.microsoft.com/office/drawing/2014/main" id="{62EB1AC3-50D8-9723-D7A1-51B906D6CFDB}"/>
              </a:ext>
            </a:extLst>
          </p:cNvPr>
          <p:cNvCxnSpPr/>
          <p:nvPr/>
        </p:nvCxnSpPr>
        <p:spPr>
          <a:xfrm>
            <a:off x="6117771" y="17871"/>
            <a:ext cx="0" cy="68580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 name="Пряма сполучна лінія 20">
            <a:extLst>
              <a:ext uri="{FF2B5EF4-FFF2-40B4-BE49-F238E27FC236}">
                <a16:creationId xmlns:a16="http://schemas.microsoft.com/office/drawing/2014/main" id="{5DBC181A-0DCE-0B29-D006-BC63CE99D00C}"/>
              </a:ext>
            </a:extLst>
          </p:cNvPr>
          <p:cNvCxnSpPr/>
          <p:nvPr/>
        </p:nvCxnSpPr>
        <p:spPr>
          <a:xfrm>
            <a:off x="0" y="961925"/>
            <a:ext cx="121920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5012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1488</Words>
  <Application>Microsoft Office PowerPoint</Application>
  <PresentationFormat>Широкий екран</PresentationFormat>
  <Paragraphs>144</Paragraphs>
  <Slides>21</Slides>
  <Notes>1</Notes>
  <HiddenSlides>0</HiddenSlides>
  <MMClips>0</MMClips>
  <ScaleCrop>false</ScaleCrop>
  <HeadingPairs>
    <vt:vector size="6" baseType="variant">
      <vt:variant>
        <vt:lpstr>Використані шрифти</vt:lpstr>
      </vt:variant>
      <vt:variant>
        <vt:i4>7</vt:i4>
      </vt:variant>
      <vt:variant>
        <vt:lpstr>Тема</vt:lpstr>
      </vt:variant>
      <vt:variant>
        <vt:i4>1</vt:i4>
      </vt:variant>
      <vt:variant>
        <vt:lpstr>Заголовки слайдів</vt:lpstr>
      </vt:variant>
      <vt:variant>
        <vt:i4>21</vt:i4>
      </vt:variant>
    </vt:vector>
  </HeadingPairs>
  <TitlesOfParts>
    <vt:vector size="29" baseType="lpstr">
      <vt:lpstr>微软雅黑</vt:lpstr>
      <vt:lpstr>Arial</vt:lpstr>
      <vt:lpstr>Calibri</vt:lpstr>
      <vt:lpstr>Calibri Light</vt:lpstr>
      <vt:lpstr>Cambria Math</vt:lpstr>
      <vt:lpstr>Huawei Sans</vt:lpstr>
      <vt:lpstr>Times New Roman</vt:lpstr>
      <vt:lpstr>Office Theme</vt:lpstr>
      <vt:lpstr>Design Optimization of CPU Heatsinks for Enhanced Thermal Management  </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Savchenko Kyrylo</dc:creator>
  <cp:lastModifiedBy>Яна Калісецька</cp:lastModifiedBy>
  <cp:revision>3</cp:revision>
  <dcterms:created xsi:type="dcterms:W3CDTF">2024-10-11T14:07:31Z</dcterms:created>
  <dcterms:modified xsi:type="dcterms:W3CDTF">2024-11-04T23:08:35Z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1727421058</vt:lpwstr>
  </property>
  <property fmtid="{D5CDD505-2E9C-101B-9397-08002B2CF9AE}" pid="6" name="ICV">
    <vt:lpwstr/>
  </property>
  <property fmtid="{D5CDD505-2E9C-101B-9397-08002B2CF9AE}" pid="7" name="KSOProductBuildVer">
    <vt:lpwstr>2052-0.0.0.0</vt:lpwstr>
  </property>
</Properties>
</file>